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2"/>
    <p:sldMasterId id="2147483656" r:id="rId3"/>
    <p:sldMasterId id="2147483659" r:id="rId4"/>
  </p:sldMasterIdLst>
  <p:notesMasterIdLst>
    <p:notesMasterId r:id="rId37"/>
  </p:notesMasterIdLst>
  <p:handoutMasterIdLst>
    <p:handoutMasterId r:id="rId38"/>
  </p:handoutMasterIdLst>
  <p:sldIdLst>
    <p:sldId id="4465" r:id="rId5"/>
    <p:sldId id="4466" r:id="rId6"/>
    <p:sldId id="4467" r:id="rId7"/>
    <p:sldId id="4503" r:id="rId8"/>
    <p:sldId id="4505" r:id="rId9"/>
    <p:sldId id="4504" r:id="rId10"/>
    <p:sldId id="4542" r:id="rId11"/>
    <p:sldId id="4546" r:id="rId12"/>
    <p:sldId id="4472" r:id="rId13"/>
    <p:sldId id="4474" r:id="rId14"/>
    <p:sldId id="4475" r:id="rId15"/>
    <p:sldId id="4477" r:id="rId16"/>
    <p:sldId id="4479" r:id="rId17"/>
    <p:sldId id="4481" r:id="rId18"/>
    <p:sldId id="4483" r:id="rId19"/>
    <p:sldId id="4545" r:id="rId20"/>
    <p:sldId id="4507" r:id="rId21"/>
    <p:sldId id="4487" r:id="rId22"/>
    <p:sldId id="4490" r:id="rId23"/>
    <p:sldId id="4491" r:id="rId24"/>
    <p:sldId id="4488" r:id="rId25"/>
    <p:sldId id="4513" r:id="rId26"/>
    <p:sldId id="4543" r:id="rId27"/>
    <p:sldId id="4508" r:id="rId28"/>
    <p:sldId id="4510" r:id="rId29"/>
    <p:sldId id="4511" r:id="rId30"/>
    <p:sldId id="4514" r:id="rId31"/>
    <p:sldId id="4512" r:id="rId32"/>
    <p:sldId id="4489" r:id="rId33"/>
    <p:sldId id="4497" r:id="rId34"/>
    <p:sldId id="4500" r:id="rId35"/>
    <p:sldId id="4502" r:id="rId36"/>
  </p:sldIdLst>
  <p:sldSz cx="9144000" cy="5143500" type="screen16x9"/>
  <p:notesSz cx="6858000" cy="9144000"/>
  <p:custDataLst>
    <p:tags r:id="rId39"/>
  </p:custDataLst>
  <p:defaultTextStyle>
    <a:defPPr>
      <a:defRPr lang="zh-CN"/>
    </a:defPPr>
    <a:lvl1pPr marL="0" algn="l" defTabSz="779145" rtl="0" eaLnBrk="1" latinLnBrk="0" hangingPunct="1">
      <a:defRPr sz="1500" kern="1200">
        <a:solidFill>
          <a:schemeClr val="tx1"/>
        </a:solidFill>
        <a:latin typeface="+mn-lt"/>
        <a:ea typeface="+mn-ea"/>
        <a:cs typeface="+mn-cs"/>
      </a:defRPr>
    </a:lvl1pPr>
    <a:lvl2pPr marL="389890" algn="l" defTabSz="779145" rtl="0" eaLnBrk="1" latinLnBrk="0" hangingPunct="1">
      <a:defRPr sz="1500" kern="1200">
        <a:solidFill>
          <a:schemeClr val="tx1"/>
        </a:solidFill>
        <a:latin typeface="+mn-lt"/>
        <a:ea typeface="+mn-ea"/>
        <a:cs typeface="+mn-cs"/>
      </a:defRPr>
    </a:lvl2pPr>
    <a:lvl3pPr marL="779145" algn="l" defTabSz="779145" rtl="0" eaLnBrk="1" latinLnBrk="0" hangingPunct="1">
      <a:defRPr sz="1500" kern="1200">
        <a:solidFill>
          <a:schemeClr val="tx1"/>
        </a:solidFill>
        <a:latin typeface="+mn-lt"/>
        <a:ea typeface="+mn-ea"/>
        <a:cs typeface="+mn-cs"/>
      </a:defRPr>
    </a:lvl3pPr>
    <a:lvl4pPr marL="1169035" algn="l" defTabSz="779145" rtl="0" eaLnBrk="1" latinLnBrk="0" hangingPunct="1">
      <a:defRPr sz="1500" kern="1200">
        <a:solidFill>
          <a:schemeClr val="tx1"/>
        </a:solidFill>
        <a:latin typeface="+mn-lt"/>
        <a:ea typeface="+mn-ea"/>
        <a:cs typeface="+mn-cs"/>
      </a:defRPr>
    </a:lvl4pPr>
    <a:lvl5pPr marL="1558925" algn="l" defTabSz="779145" rtl="0" eaLnBrk="1" latinLnBrk="0" hangingPunct="1">
      <a:defRPr sz="1500" kern="1200">
        <a:solidFill>
          <a:schemeClr val="tx1"/>
        </a:solidFill>
        <a:latin typeface="+mn-lt"/>
        <a:ea typeface="+mn-ea"/>
        <a:cs typeface="+mn-cs"/>
      </a:defRPr>
    </a:lvl5pPr>
    <a:lvl6pPr marL="1948180" algn="l" defTabSz="779145" rtl="0" eaLnBrk="1" latinLnBrk="0" hangingPunct="1">
      <a:defRPr sz="1500" kern="1200">
        <a:solidFill>
          <a:schemeClr val="tx1"/>
        </a:solidFill>
        <a:latin typeface="+mn-lt"/>
        <a:ea typeface="+mn-ea"/>
        <a:cs typeface="+mn-cs"/>
      </a:defRPr>
    </a:lvl6pPr>
    <a:lvl7pPr marL="2338070" algn="l" defTabSz="779145" rtl="0" eaLnBrk="1" latinLnBrk="0" hangingPunct="1">
      <a:defRPr sz="1500" kern="1200">
        <a:solidFill>
          <a:schemeClr val="tx1"/>
        </a:solidFill>
        <a:latin typeface="+mn-lt"/>
        <a:ea typeface="+mn-ea"/>
        <a:cs typeface="+mn-cs"/>
      </a:defRPr>
    </a:lvl7pPr>
    <a:lvl8pPr marL="2727960" algn="l" defTabSz="779145" rtl="0" eaLnBrk="1" latinLnBrk="0" hangingPunct="1">
      <a:defRPr sz="1500" kern="1200">
        <a:solidFill>
          <a:schemeClr val="tx1"/>
        </a:solidFill>
        <a:latin typeface="+mn-lt"/>
        <a:ea typeface="+mn-ea"/>
        <a:cs typeface="+mn-cs"/>
      </a:defRPr>
    </a:lvl8pPr>
    <a:lvl9pPr marL="3117215" algn="l" defTabSz="779145"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8" userDrawn="1">
          <p15:clr>
            <a:srgbClr val="A4A3A4"/>
          </p15:clr>
        </p15:guide>
        <p15:guide id="2" pos="28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莉" initials="李" lastIdx="12" clrIdx="0"/>
  <p:cmAuthor id="2" name="yipeng" initials="y" lastIdx="17" clrIdx="1"/>
  <p:cmAuthor id="3" name="XYJ" initials="X"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CEF"/>
    <a:srgbClr val="26B9F1"/>
    <a:srgbClr val="FFC808"/>
    <a:srgbClr val="A17F11"/>
    <a:srgbClr val="FFFFFF"/>
    <a:srgbClr val="A18011"/>
    <a:srgbClr val="B05E20"/>
    <a:srgbClr val="AA5514"/>
    <a:srgbClr val="38CEC1"/>
    <a:srgbClr val="D624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72844" autoAdjust="0"/>
  </p:normalViewPr>
  <p:slideViewPr>
    <p:cSldViewPr showGuides="1">
      <p:cViewPr varScale="1">
        <p:scale>
          <a:sx n="89" d="100"/>
          <a:sy n="89" d="100"/>
        </p:scale>
        <p:origin x="916" y="-68"/>
      </p:cViewPr>
      <p:guideLst>
        <p:guide orient="horz" pos="2068"/>
        <p:guide pos="285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2025/7/9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25513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FCC133-487D-44FF-AD0C-24FF3C8AA06F}" type="datetimeFigureOut">
              <a:rPr lang="zh-CN" altLang="en-US" smtClean="0"/>
              <a:t>2025/7/9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94A670-51BB-4CBE-9B75-BA8AEDCC1027}" type="slidenum">
              <a:rPr lang="zh-CN" altLang="en-US" smtClean="0"/>
              <a:t>‹#›</a:t>
            </a:fld>
            <a:endParaRPr lang="zh-CN" altLang="en-US"/>
          </a:p>
        </p:txBody>
      </p:sp>
    </p:spTree>
    <p:extLst>
      <p:ext uri="{BB962C8B-B14F-4D97-AF65-F5344CB8AC3E}">
        <p14:creationId xmlns:p14="http://schemas.microsoft.com/office/powerpoint/2010/main" val="796134884"/>
      </p:ext>
    </p:extLst>
  </p:cSld>
  <p:clrMap bg1="lt1" tx1="dk1" bg2="lt2" tx2="dk2" accent1="accent1" accent2="accent2" accent3="accent3" accent4="accent4" accent5="accent5" accent6="accent6" hlink="hlink" folHlink="folHlink"/>
  <p:notesStyle>
    <a:lvl1pPr marL="0" algn="l" defTabSz="779145" rtl="0" eaLnBrk="1" latinLnBrk="0" hangingPunct="1">
      <a:defRPr sz="1000" kern="1200">
        <a:solidFill>
          <a:schemeClr val="tx1"/>
        </a:solidFill>
        <a:latin typeface="+mn-lt"/>
        <a:ea typeface="+mn-ea"/>
        <a:cs typeface="+mn-cs"/>
      </a:defRPr>
    </a:lvl1pPr>
    <a:lvl2pPr marL="389890" algn="l" defTabSz="779145" rtl="0" eaLnBrk="1" latinLnBrk="0" hangingPunct="1">
      <a:defRPr sz="1000" kern="1200">
        <a:solidFill>
          <a:schemeClr val="tx1"/>
        </a:solidFill>
        <a:latin typeface="+mn-lt"/>
        <a:ea typeface="+mn-ea"/>
        <a:cs typeface="+mn-cs"/>
      </a:defRPr>
    </a:lvl2pPr>
    <a:lvl3pPr marL="779145" algn="l" defTabSz="779145" rtl="0" eaLnBrk="1" latinLnBrk="0" hangingPunct="1">
      <a:defRPr sz="1000" kern="1200">
        <a:solidFill>
          <a:schemeClr val="tx1"/>
        </a:solidFill>
        <a:latin typeface="+mn-lt"/>
        <a:ea typeface="+mn-ea"/>
        <a:cs typeface="+mn-cs"/>
      </a:defRPr>
    </a:lvl3pPr>
    <a:lvl4pPr marL="1169035" algn="l" defTabSz="779145" rtl="0" eaLnBrk="1" latinLnBrk="0" hangingPunct="1">
      <a:defRPr sz="1000" kern="1200">
        <a:solidFill>
          <a:schemeClr val="tx1"/>
        </a:solidFill>
        <a:latin typeface="+mn-lt"/>
        <a:ea typeface="+mn-ea"/>
        <a:cs typeface="+mn-cs"/>
      </a:defRPr>
    </a:lvl4pPr>
    <a:lvl5pPr marL="1558925" algn="l" defTabSz="779145" rtl="0" eaLnBrk="1" latinLnBrk="0" hangingPunct="1">
      <a:defRPr sz="1000" kern="1200">
        <a:solidFill>
          <a:schemeClr val="tx1"/>
        </a:solidFill>
        <a:latin typeface="+mn-lt"/>
        <a:ea typeface="+mn-ea"/>
        <a:cs typeface="+mn-cs"/>
      </a:defRPr>
    </a:lvl5pPr>
    <a:lvl6pPr marL="1948180" algn="l" defTabSz="779145" rtl="0" eaLnBrk="1" latinLnBrk="0" hangingPunct="1">
      <a:defRPr sz="1000" kern="1200">
        <a:solidFill>
          <a:schemeClr val="tx1"/>
        </a:solidFill>
        <a:latin typeface="+mn-lt"/>
        <a:ea typeface="+mn-ea"/>
        <a:cs typeface="+mn-cs"/>
      </a:defRPr>
    </a:lvl6pPr>
    <a:lvl7pPr marL="2338070" algn="l" defTabSz="779145" rtl="0" eaLnBrk="1" latinLnBrk="0" hangingPunct="1">
      <a:defRPr sz="1000" kern="1200">
        <a:solidFill>
          <a:schemeClr val="tx1"/>
        </a:solidFill>
        <a:latin typeface="+mn-lt"/>
        <a:ea typeface="+mn-ea"/>
        <a:cs typeface="+mn-cs"/>
      </a:defRPr>
    </a:lvl7pPr>
    <a:lvl8pPr marL="2727960" algn="l" defTabSz="779145" rtl="0" eaLnBrk="1" latinLnBrk="0" hangingPunct="1">
      <a:defRPr sz="1000" kern="1200">
        <a:solidFill>
          <a:schemeClr val="tx1"/>
        </a:solidFill>
        <a:latin typeface="+mn-lt"/>
        <a:ea typeface="+mn-ea"/>
        <a:cs typeface="+mn-cs"/>
      </a:defRPr>
    </a:lvl8pPr>
    <a:lvl9pPr marL="3117215" algn="l" defTabSz="77914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0723" name="备注占位符 2"/>
          <p:cNvSpPr>
            <a:spLocks noGrp="1"/>
          </p:cNvSpPr>
          <p:nvPr>
            <p:ph type="body" idx="1"/>
          </p:nvPr>
        </p:nvSpPr>
        <p:spPr bwMode="auto">
          <a:noFill/>
        </p:spPr>
        <p:txBody>
          <a:bodyPr wrap="square" numCol="1" anchor="t" anchorCtr="0" compatLnSpc="1"/>
          <a:lstStyle/>
          <a:p>
            <a:pPr algn="l" defTabSz="843915" fontAlgn="base">
              <a:spcBef>
                <a:spcPct val="0"/>
              </a:spcBef>
              <a:spcAft>
                <a:spcPct val="0"/>
              </a:spcAft>
              <a:defRPr/>
            </a:pPr>
            <a:r>
              <a:rPr lang="en-US" altLang="zh-CN" dirty="0"/>
              <a:t>【1】</a:t>
            </a:r>
            <a:r>
              <a:rPr lang="zh-CN" altLang="en-US" dirty="0"/>
              <a:t>尊敬的各位领导专家、下午好。我是徐天衡，很荣幸</a:t>
            </a:r>
            <a:r>
              <a:rPr lang="zh-CN" altLang="en-US" sz="1000" dirty="0"/>
              <a:t>代表项目组向各位专家汇报</a:t>
            </a:r>
            <a:r>
              <a:rPr lang="zh-CN" altLang="en-US" dirty="0"/>
              <a:t>工作。</a:t>
            </a:r>
            <a:endParaRPr lang="en-US" altLang="zh-CN" dirty="0"/>
          </a:p>
          <a:p>
            <a:pPr fontAlgn="base">
              <a:spcBef>
                <a:spcPct val="0"/>
              </a:spcBef>
              <a:spcAft>
                <a:spcPct val="0"/>
              </a:spcAft>
              <a:defRPr/>
            </a:pPr>
            <a:r>
              <a:rPr lang="en-US" altLang="zh-CN" dirty="0"/>
              <a:t>【2】</a:t>
            </a:r>
            <a:r>
              <a:rPr lang="zh-CN" altLang="en-US" dirty="0"/>
              <a:t>本项目题为“</a:t>
            </a:r>
            <a:r>
              <a:rPr sz="1000" b="1" dirty="0">
                <a:solidFill>
                  <a:schemeClr val="bg1"/>
                </a:solidFill>
                <a:latin typeface="微软雅黑" panose="020B0503020204020204" pitchFamily="34" charset="-122"/>
                <a:ea typeface="微软雅黑" panose="020B0503020204020204" pitchFamily="34" charset="-122"/>
                <a:sym typeface="+mn-ea"/>
              </a:rPr>
              <a:t>6G无线信息中心网络赋能AI关键技术研究</a:t>
            </a:r>
            <a:r>
              <a:rPr lang="zh-CN" altLang="en-US" sz="1000" b="1" dirty="0">
                <a:solidFill>
                  <a:schemeClr val="bg1"/>
                </a:solidFill>
                <a:latin typeface="微软雅黑" panose="020B0503020204020204" pitchFamily="34" charset="-122"/>
                <a:ea typeface="微软雅黑" panose="020B0503020204020204" pitchFamily="34" charset="-122"/>
              </a:rPr>
              <a:t>“，</a:t>
            </a:r>
            <a:r>
              <a:rPr lang="zh-CN" altLang="en-US" sz="1000" b="0" dirty="0">
                <a:solidFill>
                  <a:schemeClr val="bg1"/>
                </a:solidFill>
                <a:latin typeface="微软雅黑" panose="020B0503020204020204" pitchFamily="34" charset="-122"/>
                <a:ea typeface="微软雅黑" panose="020B0503020204020204" pitchFamily="34" charset="-122"/>
              </a:rPr>
              <a:t>由中国科学院上海高等研究院牵头，协同</a:t>
            </a:r>
            <a:r>
              <a:rPr kumimoji="1" lang="zh-CN" altLang="en-US" sz="1000" dirty="0">
                <a:latin typeface="微软雅黑" panose="020B0503020204020204" pitchFamily="34" charset="-122"/>
                <a:ea typeface="微软雅黑" panose="020B0503020204020204" pitchFamily="34" charset="-122"/>
                <a:sym typeface="+mn-ea"/>
              </a:rPr>
              <a:t>上海交通大学、上海大学、同济大学进行联合技术攻关。</a:t>
            </a:r>
            <a:endParaRPr lang="en-US" altLang="zh-CN" dirty="0"/>
          </a:p>
        </p:txBody>
      </p:sp>
      <p:sp>
        <p:nvSpPr>
          <p:cNvPr id="9220" name="灯片编号占位符 3"/>
          <p:cNvSpPr>
            <a:spLocks noGrp="1"/>
          </p:cNvSpPr>
          <p:nvPr>
            <p:ph type="sldNum" sz="quarter" idx="5"/>
          </p:nvPr>
        </p:nvSpPr>
        <p:spPr bwMode="auto">
          <a:ln>
            <a:miter lim="800000"/>
          </a:ln>
        </p:spPr>
        <p:txBody>
          <a:bodyPr wrap="square" numCol="1" anchorCtr="0" compatLnSpc="1"/>
          <a:lstStyle/>
          <a:p>
            <a:pPr>
              <a:defRPr/>
            </a:pPr>
            <a:fld id="{537DB7D8-B572-4E1A-A99C-5CE339D52A28}" type="slidenum">
              <a:rPr lang="zh-CN" altLang="en-US" smtClean="0">
                <a:solidFill>
                  <a:prstClr val="black"/>
                </a:solidFill>
              </a:rPr>
              <a:t>1</a:t>
            </a:fld>
            <a:endParaRPr lang="zh-CN" altLang="en-US">
              <a:solidFill>
                <a:prstClr val="black"/>
              </a:solidFill>
            </a:endParaRPr>
          </a:p>
        </p:txBody>
      </p:sp>
    </p:spTree>
    <p:extLst>
      <p:ext uri="{BB962C8B-B14F-4D97-AF65-F5344CB8AC3E}">
        <p14:creationId xmlns:p14="http://schemas.microsoft.com/office/powerpoint/2010/main" val="414873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F0000"/>
                </a:solidFill>
              </a:rPr>
              <a:t>【1】</a:t>
            </a:r>
            <a:r>
              <a:rPr lang="zh-CN" altLang="en-US" dirty="0">
                <a:solidFill>
                  <a:srgbClr val="FF0000"/>
                </a:solidFill>
              </a:rPr>
              <a:t>项目组围绕指南提出的利用无线信息中心网络赋能</a:t>
            </a:r>
            <a:r>
              <a:rPr lang="en-US" altLang="zh-CN" dirty="0">
                <a:solidFill>
                  <a:srgbClr val="FF0000"/>
                </a:solidFill>
              </a:rPr>
              <a:t>AI</a:t>
            </a:r>
            <a:r>
              <a:rPr lang="zh-CN" altLang="en-US" dirty="0">
                <a:solidFill>
                  <a:srgbClr val="FF0000"/>
                </a:solidFill>
              </a:rPr>
              <a:t>的宝贵指示</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结合前期基础优势，凝练出了五个研究内容：</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a:t>
            </a:r>
            <a:r>
              <a:rPr lang="zh-CN" altLang="en-US" dirty="0">
                <a:solidFill>
                  <a:srgbClr val="FF0000"/>
                </a:solidFill>
              </a:rPr>
              <a:t>五大研究内容的内部逻辑</a:t>
            </a:r>
            <a:r>
              <a:rPr lang="en-US" altLang="zh-CN" dirty="0">
                <a:solidFill>
                  <a:srgbClr val="FF0000"/>
                </a:solidFill>
              </a:rPr>
              <a:t>】</a:t>
            </a:r>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资源感知 </a:t>
            </a:r>
            <a:r>
              <a:rPr lang="en-US" altLang="zh-CN" dirty="0"/>
              <a:t>=</a:t>
            </a:r>
            <a:r>
              <a:rPr lang="zh-CN" altLang="en-US" dirty="0"/>
              <a:t>从海量数据中提炼出</a:t>
            </a:r>
            <a:r>
              <a:rPr lang="zh-CN" altLang="en-US" sz="1000" b="0" i="0" kern="1200" dirty="0">
                <a:solidFill>
                  <a:schemeClr val="tx1"/>
                </a:solidFill>
                <a:effectLst/>
                <a:latin typeface="+mn-lt"/>
                <a:ea typeface="+mn-ea"/>
                <a:cs typeface="+mn-cs"/>
              </a:rPr>
              <a:t>算力资源、频谱资源等多维度</a:t>
            </a:r>
            <a:r>
              <a:rPr lang="zh-CN" altLang="en-US" dirty="0"/>
              <a:t>有用信息，</a:t>
            </a:r>
            <a:r>
              <a:rPr lang="zh-CN" altLang="en-US" sz="1000" b="0" i="0" kern="1200" dirty="0">
                <a:solidFill>
                  <a:schemeClr val="tx1"/>
                </a:solidFill>
                <a:effectLst/>
                <a:latin typeface="+mn-lt"/>
                <a:ea typeface="+mn-ea"/>
                <a:cs typeface="+mn-cs"/>
              </a:rPr>
              <a:t>确保数据的准确性、可用性和优秀的归类</a:t>
            </a:r>
            <a:endParaRPr lang="en-US" altLang="zh-CN" sz="1000" b="0" i="0" kern="1200" dirty="0">
              <a:solidFill>
                <a:schemeClr val="tx1"/>
              </a:solidFill>
              <a:effectLst/>
              <a:latin typeface="+mn-lt"/>
              <a:ea typeface="+mn-ea"/>
              <a:cs typeface="+mn-cs"/>
            </a:endParaRPr>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分布式缓存与分发 </a:t>
            </a:r>
            <a:r>
              <a:rPr lang="en-US" altLang="zh-CN" dirty="0"/>
              <a:t>= </a:t>
            </a:r>
            <a:r>
              <a:rPr lang="zh-CN" altLang="en-US" dirty="0"/>
              <a:t>保障边缘</a:t>
            </a:r>
            <a:r>
              <a:rPr lang="en-US" altLang="zh-CN" dirty="0"/>
              <a:t>AI</a:t>
            </a:r>
            <a:r>
              <a:rPr lang="zh-CN" altLang="en-US" dirty="0"/>
              <a:t>模型的时效性、同时兼顾业务数据传输效率</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网络异构多连接 </a:t>
            </a:r>
            <a:r>
              <a:rPr lang="en-US" altLang="zh-CN" dirty="0"/>
              <a:t>= </a:t>
            </a:r>
            <a:r>
              <a:rPr lang="zh-CN" altLang="en-US" dirty="0"/>
              <a:t>从“数据异构性”和“网络异构性”两个角度同步着手，提升边缘</a:t>
            </a:r>
            <a:r>
              <a:rPr lang="en-US" altLang="zh-CN" dirty="0"/>
              <a:t>AI</a:t>
            </a:r>
            <a:r>
              <a:rPr lang="zh-CN" altLang="en-US" dirty="0"/>
              <a:t>的整体学习效率和跨网络推理迁移性能</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泛在算力优化 </a:t>
            </a:r>
            <a:r>
              <a:rPr lang="en-US" altLang="zh-CN" dirty="0"/>
              <a:t>= </a:t>
            </a:r>
            <a:r>
              <a:rPr lang="zh-CN" altLang="en-US" dirty="0"/>
              <a:t>基于前面三项研究基础，针对算力</a:t>
            </a:r>
            <a:r>
              <a:rPr lang="zh-CN" altLang="en-US" sz="1000" b="0" i="0" kern="1200" dirty="0">
                <a:solidFill>
                  <a:schemeClr val="tx1"/>
                </a:solidFill>
                <a:effectLst/>
                <a:latin typeface="+mn-lt"/>
                <a:ea typeface="+mn-ea"/>
                <a:cs typeface="+mn-cs"/>
              </a:rPr>
              <a:t>资源与通信资源</a:t>
            </a:r>
            <a:r>
              <a:rPr lang="zh-CN" altLang="en-US" dirty="0"/>
              <a:t>的联合考量，保障边缘算力利用率对比</a:t>
            </a:r>
            <a:r>
              <a:rPr lang="en-US" altLang="zh-CN" dirty="0"/>
              <a:t>5G</a:t>
            </a:r>
            <a:r>
              <a:rPr lang="zh-CN" altLang="en-US" dirty="0"/>
              <a:t>系统显著提升。</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原型系统 </a:t>
            </a:r>
            <a:r>
              <a:rPr lang="en-US" altLang="zh-CN" dirty="0"/>
              <a:t>= </a:t>
            </a:r>
            <a:r>
              <a:rPr lang="zh-CN" altLang="en-US" dirty="0"/>
              <a:t>实际验证</a:t>
            </a:r>
            <a:endParaRPr lang="en-US" altLang="zh-CN" dirty="0"/>
          </a:p>
          <a:p>
            <a:pPr marL="0" marR="0" lvl="0" indent="0" algn="l" defTabSz="779145" rtl="0" eaLnBrk="1" fontAlgn="auto" latinLnBrk="0" hangingPunct="1">
              <a:lnSpc>
                <a:spcPct val="100000"/>
              </a:lnSpc>
              <a:spcBef>
                <a:spcPts val="0"/>
              </a:spcBef>
              <a:spcAft>
                <a:spcPts val="0"/>
              </a:spcAft>
              <a:buClrTx/>
              <a:buSzTx/>
              <a:buFontTx/>
              <a:buNone/>
              <a:defRPr/>
            </a:pPr>
            <a:endParaRPr lang="zh-CN" altLang="en-US" dirty="0">
              <a:sym typeface="+mn-ea"/>
            </a:endParaRPr>
          </a:p>
        </p:txBody>
      </p:sp>
      <p:sp>
        <p:nvSpPr>
          <p:cNvPr id="4" name="灯片编号占位符 3"/>
          <p:cNvSpPr>
            <a:spLocks noGrp="1"/>
          </p:cNvSpPr>
          <p:nvPr>
            <p:ph type="sldNum" sz="quarter" idx="10"/>
          </p:nvPr>
        </p:nvSpPr>
        <p:spPr/>
        <p:txBody>
          <a:bodyPr/>
          <a:lstStyle/>
          <a:p>
            <a:fld id="{9C94A670-51BB-4CBE-9B75-BA8AEDCC1027}" type="slidenum">
              <a:rPr lang="zh-CN" altLang="en-US" smtClean="0"/>
              <a:t>10</a:t>
            </a:fld>
            <a:endParaRPr lang="zh-CN" altLang="en-US"/>
          </a:p>
        </p:txBody>
      </p:sp>
    </p:spTree>
    <p:extLst>
      <p:ext uri="{BB962C8B-B14F-4D97-AF65-F5344CB8AC3E}">
        <p14:creationId xmlns:p14="http://schemas.microsoft.com/office/powerpoint/2010/main" val="402834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研究内容一聚焦无线网络资源的智能感知</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数字化社会发展太过迅猛，遍布全空间的网络资源维度多、数据信息量极大，再加上用户分布和需求的随机性，整个网络算力的匹配跟不上态势变化的速度。</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本项目拟通过多维资源的协同感知，利用信息中心网络内容特征为标签的方式，和从海量数据中清洗出有用的资源表征信息</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其后进一步对多维数据进行结构化表达，</a:t>
            </a:r>
            <a:r>
              <a:rPr lang="zh-CN" altLang="en-US" sz="1000" b="0" i="0" kern="1200" dirty="0">
                <a:solidFill>
                  <a:schemeClr val="tx1"/>
                </a:solidFill>
                <a:effectLst/>
                <a:latin typeface="+mn-lt"/>
                <a:ea typeface="+mn-ea"/>
                <a:cs typeface="+mn-cs"/>
              </a:rPr>
              <a:t>将收集感知到的频谱资源、算力资源等信息归类整理，形成知识图谱，为后续研究内容中的</a:t>
            </a:r>
            <a:r>
              <a:rPr lang="en-US" altLang="zh-CN" sz="1000" b="0" i="0" kern="1200" dirty="0">
                <a:solidFill>
                  <a:schemeClr val="tx1"/>
                </a:solidFill>
                <a:effectLst/>
                <a:latin typeface="+mn-lt"/>
                <a:ea typeface="+mn-ea"/>
                <a:cs typeface="+mn-cs"/>
              </a:rPr>
              <a:t>【</a:t>
            </a:r>
            <a:r>
              <a:rPr lang="zh-CN" altLang="en-US" sz="1000" b="0" i="0" kern="1200" dirty="0">
                <a:solidFill>
                  <a:schemeClr val="tx1"/>
                </a:solidFill>
                <a:effectLst/>
                <a:latin typeface="+mn-lt"/>
                <a:ea typeface="+mn-ea"/>
                <a:cs typeface="+mn-cs"/>
              </a:rPr>
              <a:t>分布式缓存</a:t>
            </a:r>
            <a:r>
              <a:rPr lang="en-US" altLang="zh-CN" sz="1000" b="0" i="0" kern="1200" dirty="0">
                <a:solidFill>
                  <a:schemeClr val="tx1"/>
                </a:solidFill>
                <a:effectLst/>
                <a:latin typeface="+mn-lt"/>
                <a:ea typeface="+mn-ea"/>
                <a:cs typeface="+mn-cs"/>
              </a:rPr>
              <a:t>】</a:t>
            </a:r>
            <a:r>
              <a:rPr lang="zh-CN" altLang="en-US" sz="1000" b="0" i="0" kern="1200" dirty="0">
                <a:solidFill>
                  <a:schemeClr val="tx1"/>
                </a:solidFill>
                <a:effectLst/>
                <a:latin typeface="+mn-lt"/>
                <a:ea typeface="+mn-ea"/>
                <a:cs typeface="+mn-cs"/>
              </a:rPr>
              <a:t>和</a:t>
            </a:r>
            <a:r>
              <a:rPr lang="en-US" altLang="zh-CN" sz="1000" b="0" i="0" kern="1200" dirty="0">
                <a:solidFill>
                  <a:schemeClr val="tx1"/>
                </a:solidFill>
                <a:effectLst/>
                <a:latin typeface="+mn-lt"/>
                <a:ea typeface="+mn-ea"/>
                <a:cs typeface="+mn-cs"/>
              </a:rPr>
              <a:t>【</a:t>
            </a:r>
            <a:r>
              <a:rPr lang="zh-CN" altLang="en-US" sz="1000" b="0" i="0" kern="1200" dirty="0">
                <a:solidFill>
                  <a:schemeClr val="tx1"/>
                </a:solidFill>
                <a:effectLst/>
                <a:latin typeface="+mn-lt"/>
                <a:ea typeface="+mn-ea"/>
                <a:cs typeface="+mn-cs"/>
              </a:rPr>
              <a:t>跨网络推理迁移</a:t>
            </a:r>
            <a:r>
              <a:rPr lang="en-US" altLang="zh-CN" sz="1000" b="0" i="0" kern="1200" dirty="0">
                <a:solidFill>
                  <a:schemeClr val="tx1"/>
                </a:solidFill>
                <a:effectLst/>
                <a:latin typeface="+mn-lt"/>
                <a:ea typeface="+mn-ea"/>
                <a:cs typeface="+mn-cs"/>
              </a:rPr>
              <a:t>】</a:t>
            </a:r>
            <a:r>
              <a:rPr lang="zh-CN" altLang="en-US" sz="1000" b="0" i="0" kern="1200" dirty="0">
                <a:solidFill>
                  <a:schemeClr val="tx1"/>
                </a:solidFill>
                <a:effectLst/>
                <a:latin typeface="+mn-lt"/>
                <a:ea typeface="+mn-ea"/>
                <a:cs typeface="+mn-cs"/>
              </a:rPr>
              <a:t>打好基础</a:t>
            </a:r>
            <a:br>
              <a:rPr lang="zh-CN" altLang="en-US" dirty="0"/>
            </a:b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11</a:t>
            </a:fld>
            <a:endParaRPr lang="zh-CN" altLang="en-US"/>
          </a:p>
        </p:txBody>
      </p:sp>
    </p:spTree>
    <p:extLst>
      <p:ext uri="{BB962C8B-B14F-4D97-AF65-F5344CB8AC3E}">
        <p14:creationId xmlns:p14="http://schemas.microsoft.com/office/powerpoint/2010/main" val="3397015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研究内容二侧重分布式缓存与分发。</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一方面处理好边缘</a:t>
            </a:r>
            <a:r>
              <a:rPr lang="en-US" altLang="zh-CN" b="0" dirty="0"/>
              <a:t>AI</a:t>
            </a:r>
            <a:r>
              <a:rPr lang="zh-CN" altLang="en-US" b="0" dirty="0"/>
              <a:t>模型的</a:t>
            </a:r>
            <a:r>
              <a:rPr lang="zh-CN" altLang="en-US" sz="1000" b="0" dirty="0">
                <a:solidFill>
                  <a:srgbClr val="0069B8"/>
                </a:solidFill>
              </a:rPr>
              <a:t>参数分发、更新与资源分配，</a:t>
            </a:r>
            <a:r>
              <a:rPr lang="zh-CN" altLang="en-US" sz="1000" b="0" i="0" kern="1200" dirty="0">
                <a:solidFill>
                  <a:schemeClr val="tx1"/>
                </a:solidFill>
                <a:effectLst/>
                <a:latin typeface="+mn-lt"/>
                <a:ea typeface="+mn-ea"/>
                <a:cs typeface="+mn-cs"/>
              </a:rPr>
              <a:t>最大限度保障边缘</a:t>
            </a:r>
            <a:r>
              <a:rPr lang="en-US" altLang="zh-CN" sz="1000" b="0" i="0" kern="1200" dirty="0">
                <a:solidFill>
                  <a:schemeClr val="tx1"/>
                </a:solidFill>
                <a:effectLst/>
                <a:latin typeface="+mn-lt"/>
                <a:ea typeface="+mn-ea"/>
                <a:cs typeface="+mn-cs"/>
              </a:rPr>
              <a:t>AI</a:t>
            </a:r>
            <a:r>
              <a:rPr lang="zh-CN" altLang="en-US" sz="1000" b="0" i="0" kern="1200" dirty="0">
                <a:solidFill>
                  <a:schemeClr val="tx1"/>
                </a:solidFill>
                <a:effectLst/>
                <a:latin typeface="+mn-lt"/>
                <a:ea typeface="+mn-ea"/>
                <a:cs typeface="+mn-cs"/>
              </a:rPr>
              <a:t>时效性与性能；</a:t>
            </a:r>
            <a:r>
              <a:rPr lang="zh-CN" altLang="en-US" dirty="0"/>
              <a:t> </a:t>
            </a:r>
            <a:br>
              <a:rPr lang="zh-CN" altLang="en-US" dirty="0"/>
            </a:br>
            <a:r>
              <a:rPr lang="en-US" altLang="zh-CN" dirty="0"/>
              <a:t>【3】</a:t>
            </a:r>
            <a:r>
              <a:rPr lang="zh-CN" altLang="en-US" dirty="0"/>
              <a:t>另一方面</a:t>
            </a:r>
            <a:r>
              <a:rPr lang="zh-CN" altLang="en-US" sz="1000" b="0" dirty="0">
                <a:solidFill>
                  <a:srgbClr val="0069B8"/>
                </a:solidFill>
              </a:rPr>
              <a:t>也设计好流行度与新鲜度因子机制，同步兼顾好业务数据的读取与传输性能</a:t>
            </a:r>
            <a:endParaRPr lang="en-US" altLang="zh-CN" b="0"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12</a:t>
            </a:fld>
            <a:endParaRPr lang="zh-CN" altLang="en-US"/>
          </a:p>
        </p:txBody>
      </p:sp>
    </p:spTree>
    <p:extLst>
      <p:ext uri="{BB962C8B-B14F-4D97-AF65-F5344CB8AC3E}">
        <p14:creationId xmlns:p14="http://schemas.microsoft.com/office/powerpoint/2010/main" val="467357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研究内容三立足于异构网络多连接问题。</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面向数据异构性问题，基于前面研究内容中感知信息结构化表达和分布式缓存打下的基础，可以很好地实现聚类算法和知识蒸馏，</a:t>
            </a:r>
            <a:r>
              <a:rPr lang="zh-CN" altLang="en-US" sz="1000" b="0" i="0" kern="1200" dirty="0">
                <a:solidFill>
                  <a:schemeClr val="tx1"/>
                </a:solidFill>
                <a:effectLst/>
                <a:latin typeface="+mn-lt"/>
                <a:ea typeface="+mn-ea"/>
                <a:cs typeface="+mn-cs"/>
              </a:rPr>
              <a:t>实现全局</a:t>
            </a:r>
            <a:r>
              <a:rPr lang="en-US" altLang="zh-CN" sz="1000" b="0" i="0" kern="1200" dirty="0">
                <a:solidFill>
                  <a:schemeClr val="tx1"/>
                </a:solidFill>
                <a:effectLst/>
                <a:latin typeface="+mn-lt"/>
                <a:ea typeface="+mn-ea"/>
                <a:cs typeface="+mn-cs"/>
              </a:rPr>
              <a:t>AI</a:t>
            </a:r>
            <a:r>
              <a:rPr lang="zh-CN" altLang="en-US" sz="1000" b="0" i="0" kern="1200" dirty="0">
                <a:solidFill>
                  <a:schemeClr val="tx1"/>
                </a:solidFill>
                <a:effectLst/>
                <a:latin typeface="+mn-lt"/>
                <a:ea typeface="+mn-ea"/>
                <a:cs typeface="+mn-cs"/>
              </a:rPr>
              <a:t>模型的泛化能力与本地任务的个性化需求之间的平衡。</a:t>
            </a:r>
            <a:r>
              <a:rPr lang="zh-CN" altLang="en-US" dirty="0"/>
              <a:t> </a:t>
            </a:r>
            <a:br>
              <a:rPr lang="zh-CN" altLang="en-US" dirty="0"/>
            </a:br>
            <a:r>
              <a:rPr lang="en-US" altLang="zh-CN" dirty="0"/>
              <a:t>【3】</a:t>
            </a:r>
            <a:r>
              <a:rPr lang="zh-CN" altLang="en-US" dirty="0"/>
              <a:t>面向网络异构性影响，以信息内容特征为标签的索引方式可以更好地助力于多宿主多连接和跨网络推理迁移，实现业务服务均衡。</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13</a:t>
            </a:fld>
            <a:endParaRPr lang="zh-CN" altLang="en-US"/>
          </a:p>
        </p:txBody>
      </p:sp>
    </p:spTree>
    <p:extLst>
      <p:ext uri="{BB962C8B-B14F-4D97-AF65-F5344CB8AC3E}">
        <p14:creationId xmlns:p14="http://schemas.microsoft.com/office/powerpoint/2010/main" val="2095946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研究内容四重点关注泛在算力优化问题。</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一方面，基于信息中心网络的内容标识的特色，可以更好地区分业务优先级差异，实现弹性动态的</a:t>
            </a:r>
            <a:r>
              <a:rPr lang="en-US" altLang="zh-CN" dirty="0"/>
              <a:t>【</a:t>
            </a:r>
            <a:r>
              <a:rPr lang="zh-CN" altLang="en-US" dirty="0"/>
              <a:t>资源调度</a:t>
            </a:r>
            <a:r>
              <a:rPr lang="en-US" altLang="zh-CN" dirty="0"/>
              <a:t>】</a:t>
            </a:r>
            <a:r>
              <a:rPr lang="zh-CN" altLang="en-US" dirty="0"/>
              <a:t>优化</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进一步的，基于算力</a:t>
            </a:r>
            <a:r>
              <a:rPr lang="zh-CN" altLang="en-US" sz="1000" b="0" i="0" kern="1200" dirty="0">
                <a:solidFill>
                  <a:schemeClr val="tx1"/>
                </a:solidFill>
                <a:effectLst/>
                <a:latin typeface="+mn-lt"/>
                <a:ea typeface="+mn-ea"/>
                <a:cs typeface="+mn-cs"/>
              </a:rPr>
              <a:t>资源与通信资源</a:t>
            </a:r>
            <a:r>
              <a:rPr lang="zh-CN" altLang="en-US" dirty="0"/>
              <a:t>的联合考量，针对算力</a:t>
            </a:r>
            <a:r>
              <a:rPr lang="zh-CN" altLang="en-US" sz="1000" b="0" i="0" kern="1200" dirty="0">
                <a:solidFill>
                  <a:schemeClr val="tx1"/>
                </a:solidFill>
                <a:effectLst/>
                <a:latin typeface="+mn-lt"/>
                <a:ea typeface="+mn-ea"/>
                <a:cs typeface="+mn-cs"/>
              </a:rPr>
              <a:t>任务的整体计算复杂度及传输数据量需求进行联合优化</a:t>
            </a:r>
            <a:r>
              <a:rPr lang="zh-CN" altLang="en-US" dirty="0"/>
              <a:t> ，实现泛在算力的</a:t>
            </a:r>
            <a:r>
              <a:rPr lang="en-US" altLang="zh-CN" dirty="0"/>
              <a:t>【</a:t>
            </a:r>
            <a:r>
              <a:rPr lang="zh-CN" altLang="en-US" dirty="0"/>
              <a:t>效能优化</a:t>
            </a:r>
            <a:r>
              <a:rPr lang="en-US" altLang="zh-CN" dirty="0"/>
              <a:t>】</a:t>
            </a:r>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14</a:t>
            </a:fld>
            <a:endParaRPr lang="zh-CN" altLang="en-US"/>
          </a:p>
        </p:txBody>
      </p:sp>
    </p:spTree>
    <p:extLst>
      <p:ext uri="{BB962C8B-B14F-4D97-AF65-F5344CB8AC3E}">
        <p14:creationId xmlns:p14="http://schemas.microsoft.com/office/powerpoint/2010/main" val="14295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最后，通过构建原型系统和环境平台，通过具体的</a:t>
            </a:r>
            <a:r>
              <a:rPr lang="en-US" altLang="zh-CN" dirty="0"/>
              <a:t>6G</a:t>
            </a:r>
            <a:r>
              <a:rPr lang="zh-CN" altLang="en-US" dirty="0"/>
              <a:t>赋能</a:t>
            </a:r>
            <a:r>
              <a:rPr lang="en-US" altLang="zh-CN" dirty="0"/>
              <a:t>AI</a:t>
            </a:r>
            <a:r>
              <a:rPr lang="zh-CN" altLang="en-US" dirty="0"/>
              <a:t>典型场景，对前述研究内容进行闭环验证。</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15</a:t>
            </a:fld>
            <a:endParaRPr lang="zh-CN" altLang="en-US"/>
          </a:p>
        </p:txBody>
      </p:sp>
    </p:spTree>
    <p:extLst>
      <p:ext uri="{BB962C8B-B14F-4D97-AF65-F5344CB8AC3E}">
        <p14:creationId xmlns:p14="http://schemas.microsoft.com/office/powerpoint/2010/main" val="290066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项目组经过多次讨论和思考，围绕科委指南要求的</a:t>
            </a:r>
            <a:r>
              <a:rPr lang="en-US" altLang="zh-CN" dirty="0">
                <a:sym typeface="+mn-ea"/>
              </a:rPr>
              <a:t>2</a:t>
            </a:r>
            <a:r>
              <a:rPr lang="zh-CN" altLang="en-US" dirty="0">
                <a:sym typeface="+mn-ea"/>
              </a:rPr>
              <a:t>项明确技术指标，进一步构建了完善的</a:t>
            </a:r>
            <a:r>
              <a:rPr lang="en-US" altLang="zh-CN" dirty="0">
                <a:sym typeface="+mn-ea"/>
              </a:rPr>
              <a:t>4</a:t>
            </a:r>
            <a:r>
              <a:rPr lang="zh-CN" altLang="en-US" dirty="0">
                <a:sym typeface="+mn-ea"/>
              </a:rPr>
              <a:t>大类</a:t>
            </a:r>
            <a:r>
              <a:rPr lang="en-US" altLang="zh-CN" dirty="0">
                <a:sym typeface="+mn-ea"/>
              </a:rPr>
              <a:t>-8</a:t>
            </a:r>
            <a:r>
              <a:rPr lang="zh-CN" altLang="en-US" dirty="0">
                <a:sym typeface="+mn-ea"/>
              </a:rPr>
              <a:t>小项详细考核指标，全部内容清晰、明确、可考核</a:t>
            </a:r>
            <a:endParaRPr lang="en-US" altLang="zh-CN" dirty="0">
              <a:sym typeface="+mn-ea"/>
            </a:endParaRPr>
          </a:p>
        </p:txBody>
      </p:sp>
      <p:sp>
        <p:nvSpPr>
          <p:cNvPr id="4" name="灯片编号占位符 3"/>
          <p:cNvSpPr>
            <a:spLocks noGrp="1"/>
          </p:cNvSpPr>
          <p:nvPr>
            <p:ph type="sldNum" sz="quarter" idx="10"/>
          </p:nvPr>
        </p:nvSpPr>
        <p:spPr/>
        <p:txBody>
          <a:bodyPr/>
          <a:lstStyle/>
          <a:p>
            <a:fld id="{9C94A670-51BB-4CBE-9B75-BA8AEDCC1027}" type="slidenum">
              <a:rPr lang="zh-CN" altLang="en-US" smtClean="0"/>
              <a:t>16</a:t>
            </a:fld>
            <a:endParaRPr lang="zh-CN" altLang="en-US"/>
          </a:p>
        </p:txBody>
      </p:sp>
    </p:spTree>
    <p:extLst>
      <p:ext uri="{BB962C8B-B14F-4D97-AF65-F5344CB8AC3E}">
        <p14:creationId xmlns:p14="http://schemas.microsoft.com/office/powerpoint/2010/main" val="398311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000" b="0" dirty="0">
                <a:solidFill>
                  <a:schemeClr val="bg1"/>
                </a:solidFill>
                <a:latin typeface="微软雅黑" panose="020B0503020204020204" pitchFamily="34" charset="-122"/>
                <a:ea typeface="微软雅黑" panose="020B0503020204020204" pitchFamily="34" charset="-122"/>
              </a:rPr>
              <a:t>预期效益方面。</a:t>
            </a:r>
            <a:endParaRPr lang="en-US" altLang="zh-CN" sz="1000" b="0" dirty="0">
              <a:solidFill>
                <a:schemeClr val="bg1"/>
              </a:solidFill>
              <a:latin typeface="微软雅黑" panose="020B0503020204020204" pitchFamily="34" charset="-122"/>
              <a:ea typeface="微软雅黑" panose="020B0503020204020204" pitchFamily="34" charset="-122"/>
            </a:endParaRPr>
          </a:p>
          <a:p>
            <a:pPr algn="l"/>
            <a:endParaRPr lang="en-US" altLang="zh-CN" sz="1000" b="0" dirty="0">
              <a:solidFill>
                <a:schemeClr val="bg1"/>
              </a:solidFill>
              <a:latin typeface="微软雅黑" panose="020B0503020204020204" pitchFamily="34" charset="-122"/>
              <a:ea typeface="微软雅黑" panose="020B0503020204020204" pitchFamily="34" charset="-122"/>
            </a:endParaRPr>
          </a:p>
          <a:p>
            <a:pPr defTabSz="514350">
              <a:defRPr/>
            </a:pPr>
            <a:r>
              <a:rPr lang="en-US" altLang="zh-CN" sz="1000" b="0" dirty="0">
                <a:solidFill>
                  <a:prstClr val="white"/>
                </a:solidFill>
                <a:latin typeface="微软雅黑" panose="020B0503020204020204" pitchFamily="34" charset="-122"/>
                <a:ea typeface="微软雅黑" panose="020B0503020204020204" pitchFamily="34" charset="-122"/>
              </a:rPr>
              <a:t>【1】</a:t>
            </a:r>
            <a:r>
              <a:rPr lang="zh-CN" altLang="en-US" sz="1000" b="0" dirty="0">
                <a:solidFill>
                  <a:prstClr val="white"/>
                </a:solidFill>
                <a:latin typeface="微软雅黑" panose="020B0503020204020204" pitchFamily="34" charset="-122"/>
                <a:ea typeface="微软雅黑" panose="020B0503020204020204" pitchFamily="34" charset="-122"/>
              </a:rPr>
              <a:t>融合项目团队</a:t>
            </a:r>
            <a:r>
              <a:rPr lang="zh-CN" altLang="en-US" sz="1000" b="0" dirty="0">
                <a:latin typeface="微软雅黑" panose="020B0503020204020204" pitchFamily="34" charset="-122"/>
                <a:ea typeface="微软雅黑" panose="020B0503020204020204" pitchFamily="34" charset="-122"/>
              </a:rPr>
              <a:t>多方的优秀科研平台功能</a:t>
            </a:r>
            <a:endParaRPr lang="en-US" altLang="zh-CN" sz="1000" b="0" dirty="0">
              <a:latin typeface="微软雅黑" panose="020B0503020204020204" pitchFamily="34" charset="-122"/>
              <a:ea typeface="微软雅黑" panose="020B0503020204020204" pitchFamily="34" charset="-122"/>
            </a:endParaRPr>
          </a:p>
          <a:p>
            <a:pPr defTabSz="514350">
              <a:defRPr/>
            </a:pPr>
            <a:r>
              <a:rPr lang="en-US" altLang="zh-CN" sz="1000" b="0" dirty="0">
                <a:solidFill>
                  <a:schemeClr val="bg1"/>
                </a:solidFill>
                <a:latin typeface="微软雅黑" panose="020B0503020204020204" pitchFamily="34" charset="-122"/>
                <a:ea typeface="微软雅黑" panose="020B0503020204020204" pitchFamily="34" charset="-122"/>
              </a:rPr>
              <a:t>【2】</a:t>
            </a:r>
            <a:r>
              <a:rPr lang="zh-CN" altLang="en-US" sz="1000" b="0" dirty="0">
                <a:solidFill>
                  <a:schemeClr val="bg1"/>
                </a:solidFill>
                <a:latin typeface="微软雅黑" panose="020B0503020204020204" pitchFamily="34" charset="-122"/>
                <a:ea typeface="微软雅黑" panose="020B0503020204020204" pitchFamily="34" charset="-122"/>
              </a:rPr>
              <a:t>构建无线信息中心网络赋能</a:t>
            </a:r>
            <a:r>
              <a:rPr lang="en-US" altLang="zh-CN" sz="1000" b="0" dirty="0">
                <a:solidFill>
                  <a:schemeClr val="bg1"/>
                </a:solidFill>
                <a:latin typeface="微软雅黑" panose="020B0503020204020204" pitchFamily="34" charset="-122"/>
                <a:ea typeface="微软雅黑" panose="020B0503020204020204" pitchFamily="34" charset="-122"/>
              </a:rPr>
              <a:t>AI</a:t>
            </a:r>
            <a:r>
              <a:rPr lang="zh-CN" altLang="en-US" sz="1000" b="0" dirty="0">
                <a:solidFill>
                  <a:schemeClr val="bg1"/>
                </a:solidFill>
                <a:latin typeface="微软雅黑" panose="020B0503020204020204" pitchFamily="34" charset="-122"/>
                <a:ea typeface="微软雅黑" panose="020B0503020204020204" pitchFamily="34" charset="-122"/>
              </a:rPr>
              <a:t>的核心技术体系，助力上海市在</a:t>
            </a:r>
            <a:r>
              <a:rPr lang="en-US" altLang="zh-CN" sz="1000" b="0" dirty="0">
                <a:solidFill>
                  <a:schemeClr val="bg1"/>
                </a:solidFill>
                <a:latin typeface="微软雅黑" panose="020B0503020204020204" pitchFamily="34" charset="-122"/>
                <a:ea typeface="微软雅黑" panose="020B0503020204020204" pitchFamily="34" charset="-122"/>
              </a:rPr>
              <a:t>6G</a:t>
            </a:r>
            <a:r>
              <a:rPr lang="zh-CN" altLang="en-US" sz="1000" b="0" dirty="0">
                <a:solidFill>
                  <a:schemeClr val="bg1"/>
                </a:solidFill>
                <a:latin typeface="微软雅黑" panose="020B0503020204020204" pitchFamily="34" charset="-122"/>
                <a:ea typeface="微软雅黑" panose="020B0503020204020204" pitchFamily="34" charset="-122"/>
              </a:rPr>
              <a:t>和</a:t>
            </a:r>
            <a:r>
              <a:rPr lang="en-US" altLang="zh-CN" sz="1000" b="0" dirty="0">
                <a:solidFill>
                  <a:schemeClr val="bg1"/>
                </a:solidFill>
                <a:latin typeface="微软雅黑" panose="020B0503020204020204" pitchFamily="34" charset="-122"/>
                <a:ea typeface="微软雅黑" panose="020B0503020204020204" pitchFamily="34" charset="-122"/>
              </a:rPr>
              <a:t>AI</a:t>
            </a:r>
            <a:r>
              <a:rPr lang="zh-CN" altLang="en-US" sz="1000" b="0" dirty="0">
                <a:solidFill>
                  <a:schemeClr val="bg1"/>
                </a:solidFill>
                <a:latin typeface="微软雅黑" panose="020B0503020204020204" pitchFamily="34" charset="-122"/>
                <a:ea typeface="微软雅黑" panose="020B0503020204020204" pitchFamily="34" charset="-122"/>
              </a:rPr>
              <a:t>前沿技术领域的研发水平。</a:t>
            </a:r>
          </a:p>
          <a:p>
            <a:pPr marL="0" marR="0" indent="0" algn="l" defTabSz="514350" rtl="0" eaLnBrk="1" fontAlgn="auto" latinLnBrk="0" hangingPunct="1">
              <a:lnSpc>
                <a:spcPct val="100000"/>
              </a:lnSpc>
              <a:spcBef>
                <a:spcPts val="0"/>
              </a:spcBef>
              <a:spcAft>
                <a:spcPts val="0"/>
              </a:spcAft>
              <a:buClrTx/>
              <a:buSzTx/>
              <a:buFontTx/>
              <a:buNone/>
              <a:defRPr/>
            </a:pPr>
            <a:r>
              <a:rPr lang="en-US" altLang="zh-CN" sz="1000" b="0" dirty="0">
                <a:solidFill>
                  <a:prstClr val="white"/>
                </a:solidFill>
                <a:latin typeface="微软雅黑" panose="020B0503020204020204" pitchFamily="34" charset="-122"/>
                <a:ea typeface="微软雅黑" panose="020B0503020204020204" pitchFamily="34" charset="-122"/>
              </a:rPr>
              <a:t>【3】</a:t>
            </a:r>
            <a:r>
              <a:rPr lang="zh-CN" altLang="en-US" sz="1000" b="0" dirty="0">
                <a:solidFill>
                  <a:prstClr val="white"/>
                </a:solidFill>
                <a:latin typeface="微软雅黑" panose="020B0503020204020204" pitchFamily="34" charset="-122"/>
                <a:ea typeface="微软雅黑" panose="020B0503020204020204" pitchFamily="34" charset="-122"/>
              </a:rPr>
              <a:t>同时，项目推进成果将转化为标准化提案，力争在国际标准化组织发出上海声音。</a:t>
            </a:r>
            <a:endParaRPr lang="en-US" altLang="zh-CN" sz="1000" b="0" dirty="0">
              <a:solidFill>
                <a:schemeClr val="bg1"/>
              </a:solidFill>
              <a:latin typeface="微软雅黑" panose="020B0503020204020204" pitchFamily="34" charset="-122"/>
              <a:ea typeface="微软雅黑" panose="020B0503020204020204" pitchFamily="34" charset="-122"/>
            </a:endParaRPr>
          </a:p>
          <a:p>
            <a:pPr marL="0" marR="0" indent="0" algn="l" defTabSz="514350" rtl="0" eaLnBrk="1" fontAlgn="auto" latinLnBrk="0" hangingPunct="1">
              <a:lnSpc>
                <a:spcPct val="100000"/>
              </a:lnSpc>
              <a:spcBef>
                <a:spcPts val="0"/>
              </a:spcBef>
              <a:spcAft>
                <a:spcPts val="0"/>
              </a:spcAft>
              <a:buClrTx/>
              <a:buSzTx/>
              <a:buFontTx/>
              <a:buNone/>
              <a:defRPr/>
            </a:pPr>
            <a:r>
              <a:rPr lang="en-US" altLang="zh-CN" sz="1000" b="0" dirty="0">
                <a:solidFill>
                  <a:prstClr val="white"/>
                </a:solidFill>
                <a:latin typeface="微软雅黑" panose="020B0503020204020204" pitchFamily="34" charset="-122"/>
                <a:ea typeface="微软雅黑" panose="020B0503020204020204" pitchFamily="34" charset="-122"/>
              </a:rPr>
              <a:t>【4】</a:t>
            </a:r>
            <a:r>
              <a:rPr lang="zh-CN" altLang="en-US" sz="1000" b="0" dirty="0">
                <a:solidFill>
                  <a:prstClr val="white"/>
                </a:solidFill>
                <a:latin typeface="微软雅黑" panose="020B0503020204020204" pitchFamily="34" charset="-122"/>
                <a:ea typeface="微软雅黑" panose="020B0503020204020204" pitchFamily="34" charset="-122"/>
              </a:rPr>
              <a:t>最后，</a:t>
            </a:r>
            <a:r>
              <a:rPr lang="zh-CN" altLang="en-US" sz="1000" dirty="0">
                <a:latin typeface="微软雅黑" panose="020B0503020204020204" pitchFamily="34" charset="-122"/>
                <a:ea typeface="微软雅黑" panose="020B0503020204020204" pitchFamily="34" charset="-122"/>
              </a:rPr>
              <a:t>借助合作单位多方优势，将打造核心技术示范平台</a:t>
            </a:r>
            <a:r>
              <a:rPr lang="zh-CN" altLang="en-US" sz="1000" b="0" dirty="0">
                <a:solidFill>
                  <a:prstClr val="white"/>
                </a:solidFill>
                <a:latin typeface="微软雅黑" panose="020B0503020204020204" pitchFamily="34" charset="-122"/>
                <a:ea typeface="微软雅黑" panose="020B0503020204020204" pitchFamily="34" charset="-122"/>
              </a:rPr>
              <a:t>，</a:t>
            </a:r>
            <a:r>
              <a:rPr lang="zh-CN" altLang="en-US" sz="1000" b="0" dirty="0">
                <a:latin typeface="微软雅黑" panose="020B0503020204020204" pitchFamily="34" charset="-122"/>
                <a:ea typeface="微软雅黑" panose="020B0503020204020204" pitchFamily="34" charset="-122"/>
              </a:rPr>
              <a:t>巩固上海市在信息和数字化产业链的领先优势</a:t>
            </a:r>
            <a:r>
              <a:rPr lang="zh-CN" altLang="en-US" sz="1000" dirty="0">
                <a:latin typeface="微软雅黑" panose="020B0503020204020204" pitchFamily="34" charset="-122"/>
                <a:ea typeface="微软雅黑" panose="020B0503020204020204" pitchFamily="34" charset="-122"/>
              </a:rPr>
              <a:t>。</a:t>
            </a:r>
            <a:endParaRPr lang="zh-CN" altLang="en-US" sz="1000" b="1" dirty="0">
              <a:solidFill>
                <a:prstClr val="white"/>
              </a:solidFill>
              <a:latin typeface="微软雅黑" panose="020B0503020204020204" pitchFamily="34" charset="-122"/>
              <a:ea typeface="微软雅黑" panose="020B0503020204020204" pitchFamily="34" charset="-122"/>
            </a:endParaRPr>
          </a:p>
          <a:p>
            <a:pPr algn="l"/>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733F803-3C9D-4233-9349-046EEC7572D1}" type="slidenum">
              <a:rPr lang="zh-CN" altLang="en-US" smtClean="0">
                <a:solidFill>
                  <a:prstClr val="black"/>
                </a:solidFill>
              </a:rPr>
              <a:t>17</a:t>
            </a:fld>
            <a:endParaRPr lang="zh-CN" altLang="en-US">
              <a:solidFill>
                <a:prstClr val="black"/>
              </a:solidFill>
            </a:endParaRPr>
          </a:p>
        </p:txBody>
      </p:sp>
    </p:spTree>
    <p:extLst>
      <p:ext uri="{BB962C8B-B14F-4D97-AF65-F5344CB8AC3E}">
        <p14:creationId xmlns:p14="http://schemas.microsoft.com/office/powerpoint/2010/main" val="2004266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sym typeface="+mn-ea"/>
              </a:rPr>
              <a:t>第三部分是：</a:t>
            </a:r>
            <a:r>
              <a:rPr lang="en-US" altLang="zh-CN" dirty="0">
                <a:sym typeface="+mn-ea"/>
              </a:rPr>
              <a:t> </a:t>
            </a:r>
            <a:r>
              <a:rPr lang="zh-CN" altLang="en-US" b="1" dirty="0">
                <a:sym typeface="+mn-ea"/>
              </a:rPr>
              <a:t>任务分工与进度安排</a:t>
            </a:r>
            <a:endParaRPr lang="en-US" altLang="zh-CN" b="1" dirty="0"/>
          </a:p>
        </p:txBody>
      </p:sp>
      <p:sp>
        <p:nvSpPr>
          <p:cNvPr id="4" name="灯片编号占位符 3"/>
          <p:cNvSpPr>
            <a:spLocks noGrp="1"/>
          </p:cNvSpPr>
          <p:nvPr>
            <p:ph type="sldNum" sz="quarter" idx="10"/>
          </p:nvPr>
        </p:nvSpPr>
        <p:spPr/>
        <p:txBody>
          <a:bodyPr/>
          <a:lstStyle/>
          <a:p>
            <a:pPr defTabSz="914400" fontAlgn="base">
              <a:spcBef>
                <a:spcPct val="0"/>
              </a:spcBef>
              <a:spcAft>
                <a:spcPct val="0"/>
              </a:spcAft>
              <a:defRPr/>
            </a:pPr>
            <a:fld id="{A11FC198-2D83-4DFC-8CDD-7D23AF44D411}" type="slidenum">
              <a:rPr lang="zh-CN" altLang="en-US" smtClean="0">
                <a:solidFill>
                  <a:prstClr val="black"/>
                </a:solidFill>
                <a:ea typeface="微软雅黑" panose="020B0503020204020204" pitchFamily="34" charset="-122"/>
              </a:rPr>
              <a:t>18</a:t>
            </a:fld>
            <a:endParaRPr lang="zh-CN" altLang="en-US"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171563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effectLst/>
                <a:sym typeface="+mn-ea"/>
              </a:rPr>
              <a:t>【1】</a:t>
            </a:r>
            <a:r>
              <a:rPr lang="zh-CN" altLang="en-US" dirty="0">
                <a:effectLst/>
                <a:sym typeface="+mn-ea"/>
              </a:rPr>
              <a:t>项目组参与单位之间前期已合作完成多项国家和上海市科技攻关项目，熟悉彼此间各自优势与基础，并针对性制定了细致的任务分工，有信心按时、保质完成项目全部任务</a:t>
            </a:r>
            <a:endParaRPr lang="en-US" altLang="zh-CN" dirty="0">
              <a:effectLst/>
              <a:sym typeface="+mn-ea"/>
            </a:endParaRPr>
          </a:p>
        </p:txBody>
      </p:sp>
      <p:sp>
        <p:nvSpPr>
          <p:cNvPr id="4" name="灯片编号占位符 3"/>
          <p:cNvSpPr>
            <a:spLocks noGrp="1"/>
          </p:cNvSpPr>
          <p:nvPr>
            <p:ph type="sldNum" sz="quarter" idx="10"/>
          </p:nvPr>
        </p:nvSpPr>
        <p:spPr/>
        <p:txBody>
          <a:bodyPr/>
          <a:lstStyle/>
          <a:p>
            <a:fld id="{9C94A670-51BB-4CBE-9B75-BA8AEDCC1027}" type="slidenum">
              <a:rPr lang="zh-CN" altLang="en-US" smtClean="0"/>
              <a:t>19</a:t>
            </a:fld>
            <a:endParaRPr lang="zh-CN" altLang="en-US"/>
          </a:p>
        </p:txBody>
      </p:sp>
    </p:spTree>
    <p:extLst>
      <p:ext uri="{BB962C8B-B14F-4D97-AF65-F5344CB8AC3E}">
        <p14:creationId xmlns:p14="http://schemas.microsoft.com/office/powerpoint/2010/main" val="188040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t>报告分为</a:t>
            </a:r>
            <a:r>
              <a:rPr lang="en-US" altLang="zh-CN" dirty="0"/>
              <a:t>5</a:t>
            </a:r>
            <a:r>
              <a:rPr lang="zh-CN" altLang="en-US" dirty="0"/>
              <a:t>个板块</a:t>
            </a:r>
            <a:r>
              <a:rPr lang="en-US" altLang="zh-CN" dirty="0"/>
              <a:t>.</a:t>
            </a:r>
          </a:p>
          <a:p>
            <a:pPr marL="0" marR="0" indent="0" algn="l" defTabSz="779145"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defTabSz="914400" fontAlgn="base">
              <a:spcBef>
                <a:spcPct val="0"/>
              </a:spcBef>
              <a:spcAft>
                <a:spcPct val="0"/>
              </a:spcAft>
              <a:defRPr/>
            </a:pPr>
            <a:fld id="{A11FC198-2D83-4DFC-8CDD-7D23AF44D411}" type="slidenum">
              <a:rPr lang="zh-CN" altLang="en-US" smtClean="0">
                <a:solidFill>
                  <a:prstClr val="black"/>
                </a:solidFill>
                <a:ea typeface="微软雅黑" panose="020B0503020204020204" pitchFamily="34" charset="-122"/>
              </a:rPr>
              <a:t>2</a:t>
            </a:fld>
            <a:endParaRPr lang="zh-CN" altLang="en-US"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36251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zh-CN" altLang="en-US" dirty="0"/>
              <a:t>项目组制定了细致的计划进度甘特图，锁定研发进程与里程碑节点，为项目的顺利推进保驾护航。</a:t>
            </a:r>
          </a:p>
        </p:txBody>
      </p:sp>
      <p:sp>
        <p:nvSpPr>
          <p:cNvPr id="4" name="灯片编号占位符 3"/>
          <p:cNvSpPr>
            <a:spLocks noGrp="1"/>
          </p:cNvSpPr>
          <p:nvPr>
            <p:ph type="sldNum" sz="quarter" idx="10"/>
          </p:nvPr>
        </p:nvSpPr>
        <p:spPr/>
        <p:txBody>
          <a:bodyPr/>
          <a:lstStyle/>
          <a:p>
            <a:fld id="{9C94A670-51BB-4CBE-9B75-BA8AEDCC1027}" type="slidenum">
              <a:rPr lang="zh-CN" altLang="en-US" smtClean="0"/>
              <a:t>20</a:t>
            </a:fld>
            <a:endParaRPr lang="zh-CN" altLang="en-US"/>
          </a:p>
        </p:txBody>
      </p:sp>
    </p:spTree>
    <p:extLst>
      <p:ext uri="{BB962C8B-B14F-4D97-AF65-F5344CB8AC3E}">
        <p14:creationId xmlns:p14="http://schemas.microsoft.com/office/powerpoint/2010/main" val="565860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sym typeface="+mn-ea"/>
              </a:rPr>
              <a:t>第四部分是：</a:t>
            </a:r>
            <a:r>
              <a:rPr lang="en-US" altLang="zh-CN" dirty="0">
                <a:sym typeface="+mn-ea"/>
              </a:rPr>
              <a:t> </a:t>
            </a:r>
            <a:r>
              <a:rPr lang="zh-CN" altLang="en-US" b="1" dirty="0">
                <a:sym typeface="+mn-ea"/>
              </a:rPr>
              <a:t>研发团队与工作基础</a:t>
            </a:r>
            <a:endParaRPr lang="en-US" altLang="zh-CN" b="1" dirty="0"/>
          </a:p>
        </p:txBody>
      </p:sp>
      <p:sp>
        <p:nvSpPr>
          <p:cNvPr id="4" name="灯片编号占位符 3"/>
          <p:cNvSpPr>
            <a:spLocks noGrp="1"/>
          </p:cNvSpPr>
          <p:nvPr>
            <p:ph type="sldNum" sz="quarter" idx="10"/>
          </p:nvPr>
        </p:nvSpPr>
        <p:spPr/>
        <p:txBody>
          <a:bodyPr/>
          <a:lstStyle/>
          <a:p>
            <a:pPr defTabSz="914400" fontAlgn="base">
              <a:spcBef>
                <a:spcPct val="0"/>
              </a:spcBef>
              <a:spcAft>
                <a:spcPct val="0"/>
              </a:spcAft>
              <a:defRPr/>
            </a:pPr>
            <a:fld id="{A11FC198-2D83-4DFC-8CDD-7D23AF44D411}" type="slidenum">
              <a:rPr lang="zh-CN" altLang="en-US" smtClean="0">
                <a:solidFill>
                  <a:prstClr val="black"/>
                </a:solidFill>
                <a:ea typeface="微软雅黑" panose="020B0503020204020204" pitchFamily="34" charset="-122"/>
              </a:rPr>
              <a:t>21</a:t>
            </a:fld>
            <a:endParaRPr lang="zh-CN" altLang="en-US"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931843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自由发挥</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22</a:t>
            </a:fld>
            <a:endParaRPr lang="zh-CN" altLang="en-US"/>
          </a:p>
        </p:txBody>
      </p:sp>
    </p:spTree>
    <p:extLst>
      <p:ext uri="{BB962C8B-B14F-4D97-AF65-F5344CB8AC3E}">
        <p14:creationId xmlns:p14="http://schemas.microsoft.com/office/powerpoint/2010/main" val="65309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项目核心骨干均为本领域具有突出影响力的科研工作者，来自上海市头部高校及研究机构，可从不同切入点解决本项目科学技术问题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23</a:t>
            </a:fld>
            <a:endParaRPr lang="zh-CN" altLang="en-US"/>
          </a:p>
        </p:txBody>
      </p:sp>
    </p:spTree>
    <p:extLst>
      <p:ext uri="{BB962C8B-B14F-4D97-AF65-F5344CB8AC3E}">
        <p14:creationId xmlns:p14="http://schemas.microsoft.com/office/powerpoint/2010/main" val="2260396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t>项目组团队总共具备重大科研平台</a:t>
            </a:r>
            <a:r>
              <a:rPr lang="en-US" altLang="zh-CN" dirty="0"/>
              <a:t>10</a:t>
            </a:r>
            <a:r>
              <a:rPr lang="zh-CN" altLang="en-US" dirty="0"/>
              <a:t>个，</a:t>
            </a:r>
            <a:r>
              <a:rPr lang="zh-CN" altLang="en-US" sz="1000" b="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涵盖</a:t>
            </a:r>
            <a:r>
              <a:rPr lang="zh-CN" altLang="en-US" sz="1000" b="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移动通信、智能感知、数据交互</a:t>
            </a:r>
            <a:r>
              <a:rPr lang="zh-CN" altLang="en-US" sz="1000" b="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等领域，为本项目提供了充分的软硬件基础条件</a:t>
            </a:r>
            <a:endParaRPr lang="en-US" altLang="zh-CN" b="0"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24</a:t>
            </a:fld>
            <a:endParaRPr lang="zh-CN" altLang="en-US"/>
          </a:p>
        </p:txBody>
      </p:sp>
    </p:spTree>
    <p:extLst>
      <p:ext uri="{BB962C8B-B14F-4D97-AF65-F5344CB8AC3E}">
        <p14:creationId xmlns:p14="http://schemas.microsoft.com/office/powerpoint/2010/main" val="23453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项目组成员近五年承担重要科技攻关</a:t>
            </a:r>
            <a:r>
              <a:rPr lang="en-US" altLang="zh-CN" dirty="0"/>
              <a:t>30</a:t>
            </a:r>
            <a:r>
              <a:rPr lang="zh-CN" altLang="en-US" dirty="0"/>
              <a:t>余项，累积总经费超过</a:t>
            </a:r>
            <a:r>
              <a:rPr lang="en-US" altLang="zh-CN" dirty="0"/>
              <a:t>5</a:t>
            </a:r>
            <a:r>
              <a:rPr lang="zh-CN" altLang="en-US" dirty="0"/>
              <a:t>亿元。其中包含多项</a:t>
            </a:r>
            <a:r>
              <a:rPr lang="en-US" altLang="zh-CN" dirty="0"/>
              <a:t>6G</a:t>
            </a:r>
            <a:r>
              <a:rPr lang="zh-CN" altLang="en-US" dirty="0"/>
              <a:t>前沿探索项目，项目执行经验丰富</a:t>
            </a:r>
          </a:p>
          <a:p>
            <a:endParaRPr lang="en-US" altLang="zh-CN"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25</a:t>
            </a:fld>
            <a:endParaRPr lang="zh-CN" altLang="en-US"/>
          </a:p>
        </p:txBody>
      </p:sp>
    </p:spTree>
    <p:extLst>
      <p:ext uri="{BB962C8B-B14F-4D97-AF65-F5344CB8AC3E}">
        <p14:creationId xmlns:p14="http://schemas.microsoft.com/office/powerpoint/2010/main" val="2707860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zh-CN" altLang="en-US" dirty="0"/>
              <a:t>项目组前期科研攻关工作得到社会认可，近</a:t>
            </a:r>
            <a:r>
              <a:rPr lang="en-US" altLang="zh-CN" dirty="0"/>
              <a:t>5</a:t>
            </a:r>
            <a:r>
              <a:rPr lang="zh-CN" altLang="en-US" dirty="0"/>
              <a:t>年获省部级重要奖项</a:t>
            </a:r>
            <a:r>
              <a:rPr lang="en-US" altLang="zh-CN" dirty="0"/>
              <a:t>13</a:t>
            </a:r>
            <a:r>
              <a:rPr lang="zh-CN" altLang="en-US" dirty="0"/>
              <a:t>项，其中</a:t>
            </a:r>
            <a:r>
              <a:rPr lang="en-US" altLang="zh-CN" dirty="0"/>
              <a:t>5</a:t>
            </a:r>
            <a:r>
              <a:rPr lang="zh-CN" altLang="en-US" dirty="0"/>
              <a:t>项省部级一等奖，</a:t>
            </a:r>
          </a:p>
        </p:txBody>
      </p:sp>
      <p:sp>
        <p:nvSpPr>
          <p:cNvPr id="4" name="灯片编号占位符 3"/>
          <p:cNvSpPr>
            <a:spLocks noGrp="1"/>
          </p:cNvSpPr>
          <p:nvPr>
            <p:ph type="sldNum" sz="quarter" idx="10"/>
          </p:nvPr>
        </p:nvSpPr>
        <p:spPr/>
        <p:txBody>
          <a:bodyPr/>
          <a:lstStyle/>
          <a:p>
            <a:fld id="{9C94A670-51BB-4CBE-9B75-BA8AEDCC1027}" type="slidenum">
              <a:rPr lang="zh-CN" altLang="en-US" smtClean="0"/>
              <a:t>26</a:t>
            </a:fld>
            <a:endParaRPr lang="zh-CN" altLang="en-US"/>
          </a:p>
        </p:txBody>
      </p:sp>
    </p:spTree>
    <p:extLst>
      <p:ext uri="{BB962C8B-B14F-4D97-AF65-F5344CB8AC3E}">
        <p14:creationId xmlns:p14="http://schemas.microsoft.com/office/powerpoint/2010/main" val="1199646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t>项目组成员学术积累深厚，获得各类国际学术奖项</a:t>
            </a:r>
            <a:r>
              <a:rPr lang="en-US" altLang="zh-CN" dirty="0"/>
              <a:t>15</a:t>
            </a:r>
            <a:r>
              <a:rPr lang="zh-CN" altLang="en-US" dirty="0"/>
              <a:t>项，在理论研究上把握充足</a:t>
            </a:r>
          </a:p>
        </p:txBody>
      </p:sp>
      <p:sp>
        <p:nvSpPr>
          <p:cNvPr id="4" name="灯片编号占位符 3"/>
          <p:cNvSpPr>
            <a:spLocks noGrp="1"/>
          </p:cNvSpPr>
          <p:nvPr>
            <p:ph type="sldNum" sz="quarter" idx="10"/>
          </p:nvPr>
        </p:nvSpPr>
        <p:spPr/>
        <p:txBody>
          <a:bodyPr/>
          <a:lstStyle/>
          <a:p>
            <a:fld id="{9C94A670-51BB-4CBE-9B75-BA8AEDCC1027}" type="slidenum">
              <a:rPr lang="zh-CN" altLang="en-US" smtClean="0"/>
              <a:t>27</a:t>
            </a:fld>
            <a:endParaRPr lang="zh-CN" altLang="en-US"/>
          </a:p>
        </p:txBody>
      </p:sp>
    </p:spTree>
    <p:extLst>
      <p:ext uri="{BB962C8B-B14F-4D97-AF65-F5344CB8AC3E}">
        <p14:creationId xmlns:p14="http://schemas.microsoft.com/office/powerpoint/2010/main" val="85539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en-US" altLang="zh-CN" b="0" dirty="0"/>
              <a:t>【1】</a:t>
            </a:r>
            <a:r>
              <a:rPr lang="zh-CN" altLang="en-US" b="0" dirty="0"/>
              <a:t>同时，项目组在标准化工作方面拥有丰富的基础</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，去年一年中，项目组</a:t>
            </a:r>
            <a:r>
              <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项标准化提案被</a:t>
            </a:r>
            <a:r>
              <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IMT-2030</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6G</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）推进组接收；</a:t>
            </a:r>
            <a:r>
              <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项国际标准被</a:t>
            </a:r>
            <a:r>
              <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ITU</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成功发布。</a:t>
            </a:r>
            <a:endPar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0" marR="0" indent="0" algn="l" defTabSz="779145" rtl="0" eaLnBrk="1" fontAlgn="auto" latinLnBrk="0" hangingPunct="1">
              <a:lnSpc>
                <a:spcPct val="100000"/>
              </a:lnSpc>
              <a:spcBef>
                <a:spcPts val="0"/>
              </a:spcBef>
              <a:spcAft>
                <a:spcPts val="0"/>
              </a:spcAft>
              <a:buClrTx/>
              <a:buSzTx/>
              <a:buFontTx/>
              <a:buNone/>
              <a:defRPr/>
            </a:pPr>
            <a:r>
              <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上述基础为本项目成果的标准化推广奠定路径支撑</a:t>
            </a:r>
            <a:endPar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0" marR="0" indent="0" algn="l" defTabSz="779145" rtl="0" eaLnBrk="1" fontAlgn="auto" latinLnBrk="0" hangingPunct="1">
              <a:lnSpc>
                <a:spcPct val="100000"/>
              </a:lnSpc>
              <a:spcBef>
                <a:spcPts val="0"/>
              </a:spcBef>
              <a:spcAft>
                <a:spcPts val="0"/>
              </a:spcAft>
              <a:buClrTx/>
              <a:buSzTx/>
              <a:buFontTx/>
              <a:buNone/>
              <a:defRPr/>
            </a:pPr>
            <a:endParaRPr lang="en-US" altLang="zh-CN" sz="1000" b="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0" marR="0" indent="0" algn="l" defTabSz="779145" rtl="0" eaLnBrk="1" fontAlgn="auto" latinLnBrk="0" hangingPunct="1">
              <a:lnSpc>
                <a:spcPct val="100000"/>
              </a:lnSpc>
              <a:spcBef>
                <a:spcPts val="0"/>
              </a:spcBef>
              <a:spcAft>
                <a:spcPts val="0"/>
              </a:spcAft>
              <a:buClrTx/>
              <a:buSzTx/>
              <a:buFontTx/>
              <a:buNone/>
              <a:defRPr/>
            </a:pPr>
            <a:endParaRPr lang="zh-CN" altLang="en-US" b="0"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28</a:t>
            </a:fld>
            <a:endParaRPr lang="zh-CN" altLang="en-US"/>
          </a:p>
        </p:txBody>
      </p:sp>
    </p:spTree>
    <p:extLst>
      <p:ext uri="{BB962C8B-B14F-4D97-AF65-F5344CB8AC3E}">
        <p14:creationId xmlns:p14="http://schemas.microsoft.com/office/powerpoint/2010/main" val="1660388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sym typeface="+mn-ea"/>
              </a:rPr>
              <a:t>第五部分是：</a:t>
            </a:r>
            <a:r>
              <a:rPr lang="en-US" altLang="zh-CN" dirty="0">
                <a:sym typeface="+mn-ea"/>
              </a:rPr>
              <a:t> </a:t>
            </a:r>
            <a:r>
              <a:rPr lang="zh-CN" altLang="en-US" b="1" dirty="0">
                <a:sym typeface="+mn-ea"/>
              </a:rPr>
              <a:t>预期成果与风险分析</a:t>
            </a:r>
            <a:endParaRPr lang="en-US" altLang="zh-CN" b="1" dirty="0"/>
          </a:p>
        </p:txBody>
      </p:sp>
      <p:sp>
        <p:nvSpPr>
          <p:cNvPr id="4" name="灯片编号占位符 3"/>
          <p:cNvSpPr>
            <a:spLocks noGrp="1"/>
          </p:cNvSpPr>
          <p:nvPr>
            <p:ph type="sldNum" sz="quarter" idx="10"/>
          </p:nvPr>
        </p:nvSpPr>
        <p:spPr/>
        <p:txBody>
          <a:bodyPr/>
          <a:lstStyle/>
          <a:p>
            <a:pPr defTabSz="914400" fontAlgn="base">
              <a:spcBef>
                <a:spcPct val="0"/>
              </a:spcBef>
              <a:spcAft>
                <a:spcPct val="0"/>
              </a:spcAft>
              <a:defRPr/>
            </a:pPr>
            <a:fld id="{A11FC198-2D83-4DFC-8CDD-7D23AF44D411}" type="slidenum">
              <a:rPr lang="zh-CN" altLang="en-US" smtClean="0">
                <a:solidFill>
                  <a:prstClr val="black"/>
                </a:solidFill>
                <a:ea typeface="微软雅黑" panose="020B0503020204020204" pitchFamily="34" charset="-122"/>
              </a:rPr>
              <a:t>29</a:t>
            </a:fld>
            <a:endParaRPr lang="zh-CN" altLang="en-US"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88726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sym typeface="+mn-ea"/>
              </a:rPr>
              <a:t>首先是</a:t>
            </a:r>
            <a:r>
              <a:rPr lang="zh-CN" altLang="en-US" b="1" dirty="0">
                <a:latin typeface="微软雅黑" panose="020B0503020204020204" pitchFamily="34" charset="-122"/>
                <a:ea typeface="微软雅黑" panose="020B0503020204020204" pitchFamily="34" charset="-122"/>
                <a:sym typeface="+mn-ea"/>
              </a:rPr>
              <a:t>背景意义与战略需求</a:t>
            </a:r>
            <a:endParaRPr lang="en-US" altLang="zh-CN" dirty="0"/>
          </a:p>
        </p:txBody>
      </p:sp>
      <p:sp>
        <p:nvSpPr>
          <p:cNvPr id="4" name="灯片编号占位符 3"/>
          <p:cNvSpPr>
            <a:spLocks noGrp="1"/>
          </p:cNvSpPr>
          <p:nvPr>
            <p:ph type="sldNum" sz="quarter" idx="10"/>
          </p:nvPr>
        </p:nvSpPr>
        <p:spPr/>
        <p:txBody>
          <a:bodyPr/>
          <a:lstStyle/>
          <a:p>
            <a:pPr defTabSz="914400" fontAlgn="base">
              <a:spcBef>
                <a:spcPct val="0"/>
              </a:spcBef>
              <a:spcAft>
                <a:spcPct val="0"/>
              </a:spcAft>
              <a:defRPr/>
            </a:pPr>
            <a:fld id="{A11FC198-2D83-4DFC-8CDD-7D23AF44D411}" type="slidenum">
              <a:rPr lang="zh-CN" altLang="en-US" smtClean="0">
                <a:solidFill>
                  <a:prstClr val="black"/>
                </a:solidFill>
                <a:ea typeface="微软雅黑" panose="020B0503020204020204" pitchFamily="34" charset="-122"/>
              </a:rPr>
              <a:t>3</a:t>
            </a:fld>
            <a:endParaRPr lang="zh-CN" altLang="en-US"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334171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t>本项目严格按照</a:t>
            </a:r>
            <a:r>
              <a:rPr lang="en-US" altLang="zh-CN" dirty="0"/>
              <a:t>《</a:t>
            </a:r>
            <a:r>
              <a:rPr lang="zh-CN" altLang="en-US" dirty="0"/>
              <a:t>上海市科研计划项目专项经费管理办法</a:t>
            </a:r>
            <a:r>
              <a:rPr lang="en-US" altLang="zh-CN" dirty="0"/>
              <a:t>》</a:t>
            </a:r>
            <a:r>
              <a:rPr lang="zh-CN" altLang="en-US" dirty="0"/>
              <a:t>制定预算，条目清晰，各项比例适中。</a:t>
            </a:r>
          </a:p>
        </p:txBody>
      </p:sp>
      <p:sp>
        <p:nvSpPr>
          <p:cNvPr id="4" name="灯片编号占位符 3"/>
          <p:cNvSpPr>
            <a:spLocks noGrp="1"/>
          </p:cNvSpPr>
          <p:nvPr>
            <p:ph type="sldNum" sz="quarter" idx="10"/>
          </p:nvPr>
        </p:nvSpPr>
        <p:spPr/>
        <p:txBody>
          <a:bodyPr/>
          <a:lstStyle/>
          <a:p>
            <a:fld id="{9C94A670-51BB-4CBE-9B75-BA8AEDCC1027}" type="slidenum">
              <a:rPr lang="zh-CN" altLang="en-US" smtClean="0"/>
              <a:t>30</a:t>
            </a:fld>
            <a:endParaRPr lang="zh-CN" altLang="en-US"/>
          </a:p>
        </p:txBody>
      </p:sp>
    </p:spTree>
    <p:extLst>
      <p:ext uri="{BB962C8B-B14F-4D97-AF65-F5344CB8AC3E}">
        <p14:creationId xmlns:p14="http://schemas.microsoft.com/office/powerpoint/2010/main" val="175318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dirty="0"/>
              <a:t>项目组根据潜在风险制定周密的应对策略，有信心管理好本项目风险问题。</a:t>
            </a:r>
          </a:p>
        </p:txBody>
      </p:sp>
      <p:sp>
        <p:nvSpPr>
          <p:cNvPr id="4" name="灯片编号占位符 3"/>
          <p:cNvSpPr>
            <a:spLocks noGrp="1"/>
          </p:cNvSpPr>
          <p:nvPr>
            <p:ph type="sldNum" sz="quarter" idx="10"/>
          </p:nvPr>
        </p:nvSpPr>
        <p:spPr/>
        <p:txBody>
          <a:bodyPr/>
          <a:lstStyle/>
          <a:p>
            <a:fld id="{9C94A670-51BB-4CBE-9B75-BA8AEDCC1027}" type="slidenum">
              <a:rPr lang="zh-CN" altLang="en-US" smtClean="0"/>
              <a:t>31</a:t>
            </a:fld>
            <a:endParaRPr lang="zh-CN" altLang="en-US"/>
          </a:p>
        </p:txBody>
      </p:sp>
    </p:spTree>
    <p:extLst>
      <p:ext uri="{BB962C8B-B14F-4D97-AF65-F5344CB8AC3E}">
        <p14:creationId xmlns:p14="http://schemas.microsoft.com/office/powerpoint/2010/main" val="2363708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32</a:t>
            </a:fld>
            <a:endParaRPr lang="zh-CN" altLang="en-US"/>
          </a:p>
        </p:txBody>
      </p:sp>
    </p:spTree>
    <p:extLst>
      <p:ext uri="{BB962C8B-B14F-4D97-AF65-F5344CB8AC3E}">
        <p14:creationId xmlns:p14="http://schemas.microsoft.com/office/powerpoint/2010/main" val="58234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众所周知，信息技术的发展水平是现代社会衡量国家发展水平的重要标尺。</a:t>
            </a:r>
            <a:endParaRPr lang="en-US" altLang="zh-CN" dirty="0"/>
          </a:p>
          <a:p>
            <a:pPr marL="0" marR="0" indent="0" algn="l" defTabSz="779145" rtl="0" eaLnBrk="1" fontAlgn="auto" latinLnBrk="0" hangingPunct="1">
              <a:lnSpc>
                <a:spcPct val="100000"/>
              </a:lnSpc>
              <a:spcBef>
                <a:spcPts val="0"/>
              </a:spcBef>
              <a:spcAft>
                <a:spcPts val="0"/>
              </a:spcAft>
              <a:buClrTx/>
              <a:buSzTx/>
              <a:buFontTx/>
              <a:buNone/>
              <a:defRPr/>
            </a:pPr>
            <a:r>
              <a:rPr lang="en-US" altLang="zh-CN" dirty="0"/>
              <a:t>【1】</a:t>
            </a:r>
            <a:r>
              <a:rPr lang="zh-CN" altLang="en-US" dirty="0"/>
              <a:t>世界发达国家极其重视</a:t>
            </a:r>
            <a:r>
              <a:rPr lang="en-US" altLang="zh-CN" dirty="0"/>
              <a:t>6G</a:t>
            </a:r>
            <a:r>
              <a:rPr lang="zh-CN" altLang="en-US" dirty="0"/>
              <a:t>的发展，美国、</a:t>
            </a:r>
            <a:r>
              <a:rPr lang="zh-CN" altLang="en-US" sz="1000" dirty="0"/>
              <a:t>欧盟、日本、韩国等均已启动相应国家战略计划</a:t>
            </a:r>
            <a:endParaRPr lang="en-US" altLang="zh-CN" dirty="0"/>
          </a:p>
          <a:p>
            <a:pPr marL="0" marR="0" indent="0" algn="l" defTabSz="779145" rtl="0" eaLnBrk="1" fontAlgn="auto" latinLnBrk="0" hangingPunct="1">
              <a:lnSpc>
                <a:spcPct val="100000"/>
              </a:lnSpc>
              <a:spcBef>
                <a:spcPts val="0"/>
              </a:spcBef>
              <a:spcAft>
                <a:spcPts val="0"/>
              </a:spcAft>
              <a:buClrTx/>
              <a:buSzTx/>
              <a:buFontTx/>
              <a:buNone/>
              <a:defRPr/>
            </a:pPr>
            <a:r>
              <a:rPr lang="en-US" altLang="zh-CN" dirty="0"/>
              <a:t>【2】</a:t>
            </a:r>
            <a:r>
              <a:rPr lang="zh-CN" altLang="en-US" dirty="0"/>
              <a:t>为此，</a:t>
            </a:r>
            <a:r>
              <a:rPr lang="en-US" altLang="zh-CN" dirty="0"/>
              <a:t>6G</a:t>
            </a:r>
            <a:r>
              <a:rPr lang="zh-CN" altLang="en-US" dirty="0"/>
              <a:t>已成为</a:t>
            </a:r>
            <a:r>
              <a:rPr lang="zh-CN" altLang="zh-CN" sz="1000" b="1" dirty="0">
                <a:solidFill>
                  <a:srgbClr val="FFC000"/>
                </a:solidFill>
                <a:latin typeface="微软雅黑" panose="020B0503020204020204" pitchFamily="34" charset="-122"/>
                <a:ea typeface="微软雅黑" panose="020B0503020204020204" pitchFamily="34" charset="-122"/>
              </a:rPr>
              <a:t>全球科技竞争的战略制高点之一</a:t>
            </a:r>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4</a:t>
            </a:fld>
            <a:endParaRPr lang="zh-CN" altLang="en-US"/>
          </a:p>
        </p:txBody>
      </p:sp>
    </p:spTree>
    <p:extLst>
      <p:ext uri="{BB962C8B-B14F-4D97-AF65-F5344CB8AC3E}">
        <p14:creationId xmlns:p14="http://schemas.microsoft.com/office/powerpoint/2010/main" val="236093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【1】</a:t>
            </a:r>
            <a:r>
              <a:rPr lang="zh-CN" altLang="en-US" dirty="0"/>
              <a:t>我国也十分重视下一代信息技术的研发。</a:t>
            </a:r>
            <a:endParaRPr lang="en-US" altLang="zh-CN" dirty="0"/>
          </a:p>
          <a:p>
            <a:r>
              <a:rPr lang="en-US" altLang="zh-CN" dirty="0"/>
              <a:t>【2】</a:t>
            </a:r>
            <a:r>
              <a:rPr lang="zh-CN" altLang="en-US" dirty="0"/>
              <a:t>国家</a:t>
            </a:r>
            <a:r>
              <a:rPr lang="en-US" altLang="zh-CN" dirty="0"/>
              <a:t>《</a:t>
            </a:r>
            <a:r>
              <a:rPr lang="zh-CN" altLang="en-US" dirty="0"/>
              <a:t>十四五规划</a:t>
            </a:r>
            <a:r>
              <a:rPr lang="en-US" altLang="zh-CN" dirty="0"/>
              <a:t>》</a:t>
            </a:r>
            <a:r>
              <a:rPr lang="zh-CN" altLang="en-US" dirty="0"/>
              <a:t>和上海市</a:t>
            </a:r>
            <a:r>
              <a:rPr lang="en-US" altLang="zh-CN" dirty="0"/>
              <a:t>《</a:t>
            </a:r>
            <a:r>
              <a:rPr lang="zh-CN" altLang="en-US" dirty="0"/>
              <a:t>十四五规划</a:t>
            </a:r>
            <a:r>
              <a:rPr lang="en-US" altLang="zh-CN" dirty="0"/>
              <a:t>》</a:t>
            </a:r>
            <a:r>
              <a:rPr lang="zh-CN" altLang="en-US" dirty="0"/>
              <a:t>中重点强调要“</a:t>
            </a:r>
            <a:r>
              <a:rPr lang="zh-CN" altLang="en-US" sz="1000" b="1" dirty="0">
                <a:solidFill>
                  <a:srgbClr val="FF0000"/>
                </a:solidFill>
                <a:latin typeface="微软雅黑" panose="020B0503020204020204" pitchFamily="34" charset="-122"/>
                <a:ea typeface="微软雅黑" panose="020B0503020204020204" pitchFamily="34" charset="-122"/>
              </a:rPr>
              <a:t>加大</a:t>
            </a:r>
            <a:r>
              <a:rPr lang="en-US" altLang="zh-CN" sz="1000" b="1" dirty="0">
                <a:solidFill>
                  <a:srgbClr val="FF0000"/>
                </a:solidFill>
                <a:latin typeface="微软雅黑" panose="020B0503020204020204" pitchFamily="34" charset="-122"/>
                <a:ea typeface="微软雅黑" panose="020B0503020204020204" pitchFamily="34" charset="-122"/>
              </a:rPr>
              <a:t>6G</a:t>
            </a:r>
            <a:r>
              <a:rPr lang="zh-CN" altLang="en-US" sz="1000" b="1" dirty="0">
                <a:solidFill>
                  <a:srgbClr val="FF0000"/>
                </a:solidFill>
                <a:latin typeface="微软雅黑" panose="020B0503020204020204" pitchFamily="34" charset="-122"/>
                <a:ea typeface="微软雅黑" panose="020B0503020204020204" pitchFamily="34" charset="-122"/>
              </a:rPr>
              <a:t>技术研发支持力度</a:t>
            </a:r>
            <a:r>
              <a:rPr lang="zh-CN" altLang="en-US" dirty="0"/>
              <a:t>”。</a:t>
            </a:r>
            <a:endParaRPr lang="en-US" altLang="zh-CN" dirty="0"/>
          </a:p>
          <a:p>
            <a:r>
              <a:rPr lang="en-US" altLang="zh-CN" dirty="0"/>
              <a:t>【3】</a:t>
            </a:r>
            <a:r>
              <a:rPr lang="zh-CN" altLang="en-US" dirty="0"/>
              <a:t>而随着十五五时期的临近，</a:t>
            </a:r>
            <a:r>
              <a:rPr lang="en-US" altLang="zh-CN" dirty="0"/>
              <a:t>6G</a:t>
            </a:r>
            <a:r>
              <a:rPr lang="zh-CN" altLang="en-US" dirty="0"/>
              <a:t>技术的推动和发展更显迫切</a:t>
            </a: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1B5D434-E114-4209-AAF0-1FE10B376AE8}" type="slidenum">
              <a:rPr lang="zh-CN" altLang="en-US" smtClean="0">
                <a:solidFill>
                  <a:prstClr val="black"/>
                </a:solidFill>
              </a:rPr>
              <a:t>5</a:t>
            </a:fld>
            <a:endParaRPr lang="zh-CN" altLang="en-US">
              <a:solidFill>
                <a:prstClr val="black"/>
              </a:solidFill>
            </a:endParaRPr>
          </a:p>
        </p:txBody>
      </p:sp>
    </p:spTree>
    <p:extLst>
      <p:ext uri="{BB962C8B-B14F-4D97-AF65-F5344CB8AC3E}">
        <p14:creationId xmlns:p14="http://schemas.microsoft.com/office/powerpoint/2010/main" val="109403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在行业发展方面，国际电信联盟在去年全球</a:t>
            </a:r>
            <a:r>
              <a:rPr lang="en-US" altLang="zh-CN" dirty="0"/>
              <a:t>6G</a:t>
            </a:r>
            <a:r>
              <a:rPr lang="zh-CN" altLang="en-US" dirty="0"/>
              <a:t>大会上，给出</a:t>
            </a:r>
            <a:r>
              <a:rPr lang="en-US" altLang="zh-CN" dirty="0"/>
              <a:t>6G</a:t>
            </a:r>
            <a:r>
              <a:rPr lang="zh-CN" altLang="en-US" dirty="0"/>
              <a:t>典型场景的明确定义，至此，</a:t>
            </a:r>
            <a:r>
              <a:rPr lang="en-US" altLang="zh-CN" dirty="0"/>
              <a:t>6G</a:t>
            </a:r>
            <a:r>
              <a:rPr lang="zh-CN" altLang="en-US" dirty="0"/>
              <a:t>技术的发展愿景已形成全球共识。</a:t>
            </a:r>
            <a:endParaRPr lang="en-US" altLang="zh-CN"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对比</a:t>
            </a:r>
            <a:r>
              <a:rPr lang="en-US" altLang="zh-CN" dirty="0"/>
              <a:t>5G</a:t>
            </a:r>
            <a:r>
              <a:rPr lang="zh-CN" altLang="en-US" dirty="0"/>
              <a:t>体系，</a:t>
            </a:r>
            <a:r>
              <a:rPr lang="en-US" altLang="zh-CN" dirty="0"/>
              <a:t>6G</a:t>
            </a:r>
            <a:r>
              <a:rPr lang="zh-CN" altLang="en-US" dirty="0"/>
              <a:t>新增的</a:t>
            </a:r>
            <a:r>
              <a:rPr lang="en-US" altLang="zh-CN" dirty="0"/>
              <a:t>3</a:t>
            </a:r>
            <a:r>
              <a:rPr lang="zh-CN" altLang="en-US" dirty="0"/>
              <a:t>个重要特征：其中通信</a:t>
            </a:r>
            <a:r>
              <a:rPr lang="en-US" altLang="zh-CN" dirty="0"/>
              <a:t>AI</a:t>
            </a:r>
            <a:r>
              <a:rPr lang="zh-CN" altLang="en-US" dirty="0"/>
              <a:t>一体化最具代表性且最受关注的方向</a:t>
            </a:r>
            <a:endParaRPr lang="en-US" altLang="zh-CN"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6</a:t>
            </a:fld>
            <a:endParaRPr lang="zh-CN" altLang="en-US"/>
          </a:p>
        </p:txBody>
      </p:sp>
    </p:spTree>
    <p:extLst>
      <p:ext uri="{BB962C8B-B14F-4D97-AF65-F5344CB8AC3E}">
        <p14:creationId xmlns:p14="http://schemas.microsoft.com/office/powerpoint/2010/main" val="1693157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t>【1】</a:t>
            </a:r>
            <a:r>
              <a:rPr lang="zh-CN" altLang="en-US" b="0" dirty="0"/>
              <a:t>更进一步而言，通信</a:t>
            </a:r>
            <a:r>
              <a:rPr lang="en-US" altLang="zh-CN" b="0" dirty="0"/>
              <a:t>AI</a:t>
            </a:r>
            <a:r>
              <a:rPr lang="zh-CN" altLang="en-US" b="0" dirty="0"/>
              <a:t>一体化可以分为</a:t>
            </a:r>
            <a:r>
              <a:rPr lang="en-US" altLang="zh-CN" b="1" dirty="0">
                <a:latin typeface="Arial" panose="020B0604020202020204" pitchFamily="34" charset="0"/>
                <a:cs typeface="Arial" panose="020B0604020202020204" pitchFamily="34" charset="0"/>
              </a:rPr>
              <a:t>AI4Net</a:t>
            </a:r>
            <a:r>
              <a:rPr lang="zh-CN" altLang="en-US" b="1" dirty="0">
                <a:latin typeface="Arial" panose="020B0604020202020204" pitchFamily="34" charset="0"/>
                <a:cs typeface="Arial" panose="020B0604020202020204" pitchFamily="34" charset="0"/>
              </a:rPr>
              <a:t>以及</a:t>
            </a:r>
            <a:r>
              <a:rPr lang="en-US" altLang="zh-CN" b="1" dirty="0">
                <a:latin typeface="Arial" panose="020B0604020202020204" pitchFamily="34" charset="0"/>
                <a:cs typeface="Arial" panose="020B0604020202020204" pitchFamily="34" charset="0"/>
              </a:rPr>
              <a:t>Net4AI</a:t>
            </a:r>
            <a:r>
              <a:rPr lang="zh-CN" altLang="en-US" b="1" dirty="0">
                <a:latin typeface="Arial" panose="020B0604020202020204" pitchFamily="34" charset="0"/>
                <a:cs typeface="Arial" panose="020B0604020202020204" pitchFamily="34" charset="0"/>
              </a:rPr>
              <a:t>两个角度</a:t>
            </a:r>
            <a:endParaRPr lang="en-US" altLang="zh-CN" b="0"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t>【2】</a:t>
            </a:r>
            <a:r>
              <a:rPr lang="zh-CN" altLang="en-US" b="0" dirty="0"/>
              <a:t>其中</a:t>
            </a:r>
            <a:r>
              <a:rPr lang="en-US" altLang="zh-CN" b="0" dirty="0">
                <a:solidFill>
                  <a:srgbClr val="00B050"/>
                </a:solidFill>
              </a:rPr>
              <a:t>AI4Net</a:t>
            </a:r>
            <a:r>
              <a:rPr lang="zh-CN" altLang="en-US" b="0" dirty="0">
                <a:solidFill>
                  <a:srgbClr val="00B050"/>
                </a:solidFill>
              </a:rPr>
              <a:t>概念提出较早，</a:t>
            </a:r>
            <a:r>
              <a:rPr lang="en-US" altLang="zh-CN" b="0" dirty="0">
                <a:solidFill>
                  <a:srgbClr val="00B050"/>
                </a:solidFill>
              </a:rPr>
              <a:t>5G</a:t>
            </a:r>
            <a:r>
              <a:rPr lang="zh-CN" altLang="en-US" b="0" baseline="0" dirty="0">
                <a:solidFill>
                  <a:srgbClr val="00B050"/>
                </a:solidFill>
              </a:rPr>
              <a:t>时期就已经开始萌芽，</a:t>
            </a:r>
            <a:r>
              <a:rPr lang="zh-CN" altLang="en-US" b="0" dirty="0">
                <a:solidFill>
                  <a:srgbClr val="00B050"/>
                </a:solidFill>
              </a:rPr>
              <a:t>研究已较为深入</a:t>
            </a:r>
            <a:endParaRPr lang="en-US" altLang="zh-CN" b="0" dirty="0"/>
          </a:p>
          <a:p>
            <a:r>
              <a:rPr lang="en-US" altLang="zh-CN" b="0" dirty="0"/>
              <a:t>【3】</a:t>
            </a:r>
            <a:r>
              <a:rPr lang="zh-CN" altLang="en-US" b="0" dirty="0"/>
              <a:t>而</a:t>
            </a:r>
            <a:r>
              <a:rPr lang="nl-NL" altLang="zh-CN" b="0" dirty="0"/>
              <a:t>Net4AI</a:t>
            </a:r>
            <a:r>
              <a:rPr lang="zh-CN" altLang="en-US" b="0" dirty="0"/>
              <a:t>的概念则</a:t>
            </a:r>
            <a:r>
              <a:rPr lang="zh-CN" altLang="nl-NL" b="0" dirty="0"/>
              <a:t>是</a:t>
            </a:r>
            <a:r>
              <a:rPr lang="zh-CN" altLang="en-US" b="0" dirty="0"/>
              <a:t>在</a:t>
            </a:r>
            <a:r>
              <a:rPr lang="nl-NL" altLang="zh-CN" b="0" dirty="0"/>
              <a:t>6G</a:t>
            </a:r>
            <a:r>
              <a:rPr lang="zh-CN" altLang="en-US" b="0" dirty="0"/>
              <a:t>时期新涌现</a:t>
            </a:r>
            <a:r>
              <a:rPr lang="zh-CN" altLang="nl-NL" b="0" dirty="0"/>
              <a:t>的</a:t>
            </a:r>
            <a:r>
              <a:rPr lang="zh-CN" altLang="en-US" b="0" dirty="0"/>
              <a:t>，研究相对落后一些。</a:t>
            </a:r>
            <a:endParaRPr lang="en-US" altLang="zh-CN" b="0"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t>【4】</a:t>
            </a:r>
            <a:r>
              <a:rPr lang="zh-CN" altLang="en-US" b="0" dirty="0"/>
              <a:t>面向新时代需要随时随地实现</a:t>
            </a:r>
            <a:r>
              <a:rPr lang="en-US" altLang="zh-CN" b="0" dirty="0"/>
              <a:t>AI</a:t>
            </a:r>
            <a:r>
              <a:rPr lang="zh-CN" altLang="en-US" b="0" dirty="0"/>
              <a:t>接入的智能化愿景，</a:t>
            </a:r>
            <a:r>
              <a:rPr lang="en-US" altLang="zh-CN" b="0" dirty="0"/>
              <a:t>Net4AI</a:t>
            </a:r>
            <a:r>
              <a:rPr lang="zh-CN" altLang="en-US" b="0" dirty="0"/>
              <a:t>相对落后的研究进度与其迫切发展需求形成矛盾</a:t>
            </a:r>
            <a:endParaRPr lang="en-US" altLang="zh-CN" b="0"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t>【5】</a:t>
            </a:r>
            <a:r>
              <a:rPr lang="zh-CN" altLang="en-US" b="0" dirty="0"/>
              <a:t>这就也是本项目的核心研究动机</a:t>
            </a:r>
          </a:p>
          <a:p>
            <a:pPr marL="0" marR="0" indent="0" algn="l" defTabSz="779145" rtl="0" eaLnBrk="1" fontAlgn="auto" latinLnBrk="0" hangingPunct="1">
              <a:lnSpc>
                <a:spcPct val="100000"/>
              </a:lnSpc>
              <a:spcBef>
                <a:spcPts val="0"/>
              </a:spcBef>
              <a:spcAft>
                <a:spcPts val="0"/>
              </a:spcAft>
              <a:buClrTx/>
              <a:buSzTx/>
              <a:buFontTx/>
              <a:buNone/>
              <a:tabLst/>
              <a:defRPr/>
            </a:pPr>
            <a:endParaRPr lang="en-US" altLang="zh-CN" b="0" dirty="0"/>
          </a:p>
          <a:p>
            <a:endParaRPr lang="en-US" altLang="zh-CN" b="1"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7</a:t>
            </a:fld>
            <a:endParaRPr lang="zh-CN" altLang="en-US"/>
          </a:p>
        </p:txBody>
      </p:sp>
    </p:spTree>
    <p:extLst>
      <p:ext uri="{BB962C8B-B14F-4D97-AF65-F5344CB8AC3E}">
        <p14:creationId xmlns:p14="http://schemas.microsoft.com/office/powerpoint/2010/main" val="391528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t>【1】</a:t>
            </a:r>
            <a:r>
              <a:rPr lang="zh-CN" altLang="en-US" b="0" dirty="0"/>
              <a:t>在探索</a:t>
            </a:r>
            <a:r>
              <a:rPr lang="en-US" altLang="zh-CN" dirty="0">
                <a:solidFill>
                  <a:srgbClr val="FF0000"/>
                </a:solidFill>
              </a:rPr>
              <a:t>Net4AI</a:t>
            </a:r>
            <a:r>
              <a:rPr lang="zh-CN" altLang="en-US" dirty="0">
                <a:solidFill>
                  <a:srgbClr val="FF0000"/>
                </a:solidFill>
              </a:rPr>
              <a:t>的道路上，我们发现信息中心网络是一种特别契合的技术理念</a:t>
            </a:r>
            <a:endParaRPr lang="en-US" altLang="zh-CN" b="0" dirty="0"/>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solidFill>
                  <a:srgbClr val="FF0000"/>
                </a:solidFill>
              </a:rPr>
              <a:t>【2】</a:t>
            </a:r>
            <a:r>
              <a:rPr lang="zh-CN" altLang="en-US" b="0" dirty="0">
                <a:solidFill>
                  <a:srgbClr val="FF0000"/>
                </a:solidFill>
              </a:rPr>
              <a:t>主要技术特色介绍</a:t>
            </a:r>
            <a:endParaRPr lang="en-US" altLang="zh-CN" b="0" dirty="0">
              <a:solidFill>
                <a:srgbClr val="FF0000"/>
              </a:solidFill>
            </a:endParaRPr>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solidFill>
                  <a:srgbClr val="FF0000"/>
                </a:solidFill>
              </a:rPr>
              <a:t>【3】</a:t>
            </a:r>
            <a:r>
              <a:rPr lang="zh-CN" altLang="en-US" b="0" dirty="0">
                <a:solidFill>
                  <a:srgbClr val="FF0000"/>
                </a:solidFill>
              </a:rPr>
              <a:t>自去年起已有多项</a:t>
            </a:r>
            <a:r>
              <a:rPr lang="en-US" altLang="zh-CN" b="0" dirty="0">
                <a:solidFill>
                  <a:srgbClr val="FF0000"/>
                </a:solidFill>
              </a:rPr>
              <a:t>ICN</a:t>
            </a:r>
            <a:r>
              <a:rPr lang="zh-CN" altLang="en-US" b="0" dirty="0">
                <a:solidFill>
                  <a:srgbClr val="FF0000"/>
                </a:solidFill>
              </a:rPr>
              <a:t>相关的国际标准成功获批，高研院也牵头完成了其中的</a:t>
            </a:r>
            <a:r>
              <a:rPr lang="en-US" altLang="zh-CN" b="0" dirty="0">
                <a:solidFill>
                  <a:srgbClr val="FF0000"/>
                </a:solidFill>
              </a:rPr>
              <a:t>2</a:t>
            </a:r>
            <a:r>
              <a:rPr lang="zh-CN" altLang="en-US" b="0" dirty="0">
                <a:solidFill>
                  <a:srgbClr val="FF0000"/>
                </a:solidFill>
              </a:rPr>
              <a:t>项</a:t>
            </a:r>
            <a:endParaRPr lang="en-US" altLang="zh-CN" b="0" dirty="0">
              <a:solidFill>
                <a:srgbClr val="FF0000"/>
              </a:solidFill>
            </a:endParaRPr>
          </a:p>
          <a:p>
            <a:pPr marL="0" marR="0" indent="0" algn="l" defTabSz="779145" rtl="0" eaLnBrk="1" fontAlgn="auto" latinLnBrk="0" hangingPunct="1">
              <a:lnSpc>
                <a:spcPct val="100000"/>
              </a:lnSpc>
              <a:spcBef>
                <a:spcPts val="0"/>
              </a:spcBef>
              <a:spcAft>
                <a:spcPts val="0"/>
              </a:spcAft>
              <a:buClrTx/>
              <a:buSzTx/>
              <a:buFontTx/>
              <a:buNone/>
              <a:tabLst/>
              <a:defRPr/>
            </a:pPr>
            <a:r>
              <a:rPr lang="en-US" altLang="zh-CN" b="0" dirty="0">
                <a:solidFill>
                  <a:srgbClr val="FF0000"/>
                </a:solidFill>
              </a:rPr>
              <a:t>【4】</a:t>
            </a:r>
            <a:r>
              <a:rPr lang="zh-CN" altLang="en-US" b="0" dirty="0">
                <a:solidFill>
                  <a:srgbClr val="FF0000"/>
                </a:solidFill>
              </a:rPr>
              <a:t>国际标准的成功立项体现了国际社会对信息中心网络技术发展潜力的认可</a:t>
            </a:r>
            <a:endParaRPr lang="en-US" altLang="zh-CN" b="0" dirty="0"/>
          </a:p>
          <a:p>
            <a:endParaRPr lang="en-US" altLang="zh-CN" b="1"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C94A670-51BB-4CBE-9B75-BA8AEDCC1027}" type="slidenum">
              <a:rPr lang="zh-CN" altLang="en-US" smtClean="0"/>
              <a:t>8</a:t>
            </a:fld>
            <a:endParaRPr lang="zh-CN" altLang="en-US"/>
          </a:p>
        </p:txBody>
      </p:sp>
    </p:spTree>
    <p:extLst>
      <p:ext uri="{BB962C8B-B14F-4D97-AF65-F5344CB8AC3E}">
        <p14:creationId xmlns:p14="http://schemas.microsoft.com/office/powerpoint/2010/main" val="175543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79145" rtl="0" eaLnBrk="1" fontAlgn="auto" latinLnBrk="0" hangingPunct="1">
              <a:lnSpc>
                <a:spcPct val="100000"/>
              </a:lnSpc>
              <a:spcBef>
                <a:spcPts val="0"/>
              </a:spcBef>
              <a:spcAft>
                <a:spcPts val="0"/>
              </a:spcAft>
              <a:buClrTx/>
              <a:buSzTx/>
              <a:buFontTx/>
              <a:buNone/>
              <a:defRPr/>
            </a:pPr>
            <a:r>
              <a:rPr lang="zh-CN" altLang="en-US" b="0" dirty="0">
                <a:sym typeface="+mn-ea"/>
              </a:rPr>
              <a:t>顺延前述背景，本项目的研究内容与技术路线展开如下</a:t>
            </a:r>
            <a:endParaRPr lang="en-US" altLang="zh-CN" b="0" dirty="0"/>
          </a:p>
        </p:txBody>
      </p:sp>
      <p:sp>
        <p:nvSpPr>
          <p:cNvPr id="4" name="灯片编号占位符 3"/>
          <p:cNvSpPr>
            <a:spLocks noGrp="1"/>
          </p:cNvSpPr>
          <p:nvPr>
            <p:ph type="sldNum" sz="quarter" idx="10"/>
          </p:nvPr>
        </p:nvSpPr>
        <p:spPr/>
        <p:txBody>
          <a:bodyPr/>
          <a:lstStyle/>
          <a:p>
            <a:pPr defTabSz="914400" fontAlgn="base">
              <a:spcBef>
                <a:spcPct val="0"/>
              </a:spcBef>
              <a:spcAft>
                <a:spcPct val="0"/>
              </a:spcAft>
              <a:defRPr/>
            </a:pPr>
            <a:fld id="{A11FC198-2D83-4DFC-8CDD-7D23AF44D411}" type="slidenum">
              <a:rPr lang="zh-CN" altLang="en-US" smtClean="0">
                <a:solidFill>
                  <a:prstClr val="black"/>
                </a:solidFill>
                <a:ea typeface="微软雅黑" panose="020B0503020204020204" pitchFamily="34" charset="-122"/>
              </a:rPr>
              <a:t>9</a:t>
            </a:fld>
            <a:endParaRPr lang="zh-CN" altLang="en-US"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4009756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文本框 1"/>
          <p:cNvSpPr txBox="1"/>
          <p:nvPr userDrawn="1"/>
        </p:nvSpPr>
        <p:spPr>
          <a:xfrm>
            <a:off x="8784000" y="4873501"/>
            <a:ext cx="360000" cy="207749"/>
          </a:xfrm>
          <a:prstGeom prst="rect">
            <a:avLst/>
          </a:prstGeom>
          <a:solidFill>
            <a:schemeClr val="accent1">
              <a:lumMod val="75000"/>
            </a:schemeClr>
          </a:solidFill>
        </p:spPr>
        <p:txBody>
          <a:bodyPr wrap="square" lIns="0" tIns="0" rIns="0" bIns="0" rtlCol="0">
            <a:spAutoFit/>
          </a:bodyPr>
          <a:lstStyle/>
          <a:p>
            <a:pPr defTabSz="685800"/>
            <a:endParaRPr lang="zh-CN" altLang="en-US" sz="1350" dirty="0">
              <a:solidFill>
                <a:prstClr val="black"/>
              </a:solidFill>
            </a:endParaRPr>
          </a:p>
        </p:txBody>
      </p:sp>
      <p:sp>
        <p:nvSpPr>
          <p:cNvPr id="4" name="日期占位符 3"/>
          <p:cNvSpPr>
            <a:spLocks noGrp="1"/>
          </p:cNvSpPr>
          <p:nvPr>
            <p:ph type="dt" sz="half" idx="10"/>
          </p:nvPr>
        </p:nvSpPr>
        <p:spPr>
          <a:xfrm>
            <a:off x="457200" y="4767267"/>
            <a:ext cx="2133600" cy="273844"/>
          </a:xfrm>
          <a:prstGeom prst="rect">
            <a:avLst/>
          </a:prstGeom>
        </p:spPr>
        <p:txBody>
          <a:bodyPr/>
          <a:lstStyle/>
          <a:p>
            <a:pPr defTabSz="685800"/>
            <a:fld id="{1F3E8841-4E11-49E8-9C0E-63929F4B2832}" type="datetime1">
              <a:rPr lang="zh-CN" altLang="en-US" sz="1350" smtClean="0">
                <a:solidFill>
                  <a:prstClr val="black">
                    <a:tint val="75000"/>
                  </a:prstClr>
                </a:solidFill>
              </a:rPr>
              <a:t>2025/7/9</a:t>
            </a:fld>
            <a:endParaRPr lang="zh-CN" altLang="en-US" sz="1350">
              <a:solidFill>
                <a:prstClr val="black">
                  <a:tint val="75000"/>
                </a:prstClr>
              </a:solidFill>
            </a:endParaRPr>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pPr defTabSz="685800"/>
            <a:endParaRPr lang="zh-CN" altLang="en-US" sz="1350">
              <a:solidFill>
                <a:prstClr val="black">
                  <a:tint val="75000"/>
                </a:prstClr>
              </a:solidFill>
            </a:endParaRPr>
          </a:p>
        </p:txBody>
      </p:sp>
      <p:sp>
        <p:nvSpPr>
          <p:cNvPr id="6" name="灯片编号占位符 5"/>
          <p:cNvSpPr>
            <a:spLocks noGrp="1"/>
          </p:cNvSpPr>
          <p:nvPr>
            <p:ph type="sldNum" sz="quarter" idx="12"/>
          </p:nvPr>
        </p:nvSpPr>
        <p:spPr>
          <a:xfrm>
            <a:off x="8766073" y="4904189"/>
            <a:ext cx="327292" cy="240797"/>
          </a:xfrm>
          <a:prstGeom prst="rect">
            <a:avLst/>
          </a:prstGeom>
        </p:spPr>
        <p:txBody>
          <a:bodyPr lIns="0" tIns="0" rIns="0" bIns="0"/>
          <a:lstStyle>
            <a:lvl1pPr algn="r">
              <a:defRPr sz="1200" b="1">
                <a:solidFill>
                  <a:schemeClr val="bg1"/>
                </a:solidFill>
              </a:defRPr>
            </a:lvl1pPr>
          </a:lstStyle>
          <a:p>
            <a:pPr defTabSz="685800"/>
            <a:fld id="{7F01E733-6E96-4498-9739-2E72CB1EB19B}" type="slidenum">
              <a:rPr lang="zh-CN" altLang="en-US" smtClean="0">
                <a:solidFill>
                  <a:prstClr val="white"/>
                </a:solidFill>
              </a:rPr>
              <a:t>‹#›</a:t>
            </a:fld>
            <a:endParaRPr lang="zh-CN" altLang="en-US" dirty="0">
              <a:solidFill>
                <a:prstClr val="white"/>
              </a:solidFill>
            </a:endParaRPr>
          </a:p>
        </p:txBody>
      </p:sp>
      <p:cxnSp>
        <p:nvCxnSpPr>
          <p:cNvPr id="17" name="直接连接符 16"/>
          <p:cNvCxnSpPr/>
          <p:nvPr userDrawn="1"/>
        </p:nvCxnSpPr>
        <p:spPr>
          <a:xfrm>
            <a:off x="0" y="610621"/>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451C9BBE-A6F7-419D-AF56-F54FD9CBE195}" type="datetime1">
              <a:rPr lang="zh-CN" altLang="en-US" smtClean="0"/>
              <a:t>2025/7/9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459790" y="4836321"/>
            <a:ext cx="539750" cy="273844"/>
          </a:xfrm>
        </p:spPr>
        <p:txBody>
          <a:bodyPr/>
          <a:lstStyle>
            <a:lvl1pPr>
              <a:defRPr sz="675">
                <a:solidFill>
                  <a:prstClr val="white"/>
                </a:solidFill>
                <a:latin typeface="Palatino Linotype" panose="02040502050505030304" pitchFamily="18" charset="0"/>
              </a:defRPr>
            </a:lvl1pPr>
          </a:lstStyle>
          <a:p>
            <a:pPr>
              <a:defRPr/>
            </a:pPr>
            <a:fld id="{6C2AA4C2-172C-4E1F-B984-5174A81D4E4F}" type="slidenum">
              <a:rPr lang="zh-CN" altLang="en-US"/>
              <a:t>‹#›</a:t>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225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125">
                <a:solidFill>
                  <a:schemeClr val="tx1">
                    <a:tint val="75000"/>
                  </a:schemeClr>
                </a:solidFill>
              </a:defRPr>
            </a:lvl1pPr>
            <a:lvl2pPr marL="257175" indent="0">
              <a:buNone/>
              <a:defRPr sz="1015">
                <a:solidFill>
                  <a:schemeClr val="tx1">
                    <a:tint val="75000"/>
                  </a:schemeClr>
                </a:solidFill>
              </a:defRPr>
            </a:lvl2pPr>
            <a:lvl3pPr marL="514350" indent="0">
              <a:buNone/>
              <a:defRPr sz="900">
                <a:solidFill>
                  <a:schemeClr val="tx1">
                    <a:tint val="75000"/>
                  </a:schemeClr>
                </a:solidFill>
              </a:defRPr>
            </a:lvl3pPr>
            <a:lvl4pPr marL="771525" indent="0">
              <a:buNone/>
              <a:defRPr sz="790">
                <a:solidFill>
                  <a:schemeClr val="tx1">
                    <a:tint val="75000"/>
                  </a:schemeClr>
                </a:solidFill>
              </a:defRPr>
            </a:lvl4pPr>
            <a:lvl5pPr marL="1028700" indent="0">
              <a:buNone/>
              <a:defRPr sz="790">
                <a:solidFill>
                  <a:schemeClr val="tx1">
                    <a:tint val="75000"/>
                  </a:schemeClr>
                </a:solidFill>
              </a:defRPr>
            </a:lvl5pPr>
            <a:lvl6pPr marL="1285875" indent="0">
              <a:buNone/>
              <a:defRPr sz="790">
                <a:solidFill>
                  <a:schemeClr val="tx1">
                    <a:tint val="75000"/>
                  </a:schemeClr>
                </a:solidFill>
              </a:defRPr>
            </a:lvl6pPr>
            <a:lvl7pPr marL="1543050" indent="0">
              <a:buNone/>
              <a:defRPr sz="790">
                <a:solidFill>
                  <a:schemeClr val="tx1">
                    <a:tint val="75000"/>
                  </a:schemeClr>
                </a:solidFill>
              </a:defRPr>
            </a:lvl7pPr>
            <a:lvl8pPr marL="1800225" indent="0">
              <a:buNone/>
              <a:defRPr sz="790">
                <a:solidFill>
                  <a:schemeClr val="tx1">
                    <a:tint val="75000"/>
                  </a:schemeClr>
                </a:solidFill>
              </a:defRPr>
            </a:lvl8pPr>
            <a:lvl9pPr marL="2057400" indent="0">
              <a:buNone/>
              <a:defRPr sz="79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6F83766-C03E-44D9-867A-8217CCB46523}" type="datetime1">
              <a:rPr lang="zh-CN" altLang="en-US" smtClean="0"/>
              <a:t>2025/7/9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B8BA1C-A923-46B0-BCB5-2ACE5DAC3704}" type="slidenum">
              <a:rPr lang="zh-CN" altLang="en-US"/>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1575"/>
            </a:lvl1pPr>
            <a:lvl2pPr>
              <a:defRPr sz="1350"/>
            </a:lvl2pPr>
            <a:lvl3pPr>
              <a:defRPr sz="1125"/>
            </a:lvl3pPr>
            <a:lvl4pPr>
              <a:defRPr sz="1015"/>
            </a:lvl4pPr>
            <a:lvl5pPr>
              <a:defRPr sz="1015"/>
            </a:lvl5pPr>
            <a:lvl6pPr>
              <a:defRPr sz="1015"/>
            </a:lvl6pPr>
            <a:lvl7pPr>
              <a:defRPr sz="1015"/>
            </a:lvl7pPr>
            <a:lvl8pPr>
              <a:defRPr sz="1015"/>
            </a:lvl8pPr>
            <a:lvl9pPr>
              <a:defRPr sz="10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1575"/>
            </a:lvl1pPr>
            <a:lvl2pPr>
              <a:defRPr sz="1350"/>
            </a:lvl2pPr>
            <a:lvl3pPr>
              <a:defRPr sz="1125"/>
            </a:lvl3pPr>
            <a:lvl4pPr>
              <a:defRPr sz="1015"/>
            </a:lvl4pPr>
            <a:lvl5pPr>
              <a:defRPr sz="1015"/>
            </a:lvl5pPr>
            <a:lvl6pPr>
              <a:defRPr sz="1015"/>
            </a:lvl6pPr>
            <a:lvl7pPr>
              <a:defRPr sz="1015"/>
            </a:lvl7pPr>
            <a:lvl8pPr>
              <a:defRPr sz="1015"/>
            </a:lvl8pPr>
            <a:lvl9pPr>
              <a:defRPr sz="10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8DF2203F-B9CD-4DE5-95E1-9E891EC26685}" type="datetime1">
              <a:rPr lang="zh-CN" altLang="en-US" smtClean="0"/>
              <a:t>2025/7/9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B8959CF-E732-4699-B2BA-9E7C86E35218}" type="slidenum">
              <a:rPr lang="zh-CN" altLang="en-US"/>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2" y="1151335"/>
            <a:ext cx="4040188" cy="479822"/>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单击此处编辑母版文本样式</a:t>
            </a:r>
          </a:p>
        </p:txBody>
      </p:sp>
      <p:sp>
        <p:nvSpPr>
          <p:cNvPr id="4" name="内容占位符 3"/>
          <p:cNvSpPr>
            <a:spLocks noGrp="1"/>
          </p:cNvSpPr>
          <p:nvPr>
            <p:ph sz="half" idx="2"/>
          </p:nvPr>
        </p:nvSpPr>
        <p:spPr>
          <a:xfrm>
            <a:off x="457202" y="1631156"/>
            <a:ext cx="4040188" cy="2963466"/>
          </a:xfrm>
        </p:spPr>
        <p:txBody>
          <a:bodyPr/>
          <a:lstStyle>
            <a:lvl1pPr>
              <a:defRPr sz="1350"/>
            </a:lvl1pPr>
            <a:lvl2pPr>
              <a:defRPr sz="1125"/>
            </a:lvl2pPr>
            <a:lvl3pPr>
              <a:defRPr sz="1015"/>
            </a:lvl3pPr>
            <a:lvl4pPr>
              <a:defRPr sz="900"/>
            </a:lvl4pPr>
            <a:lvl5pPr>
              <a:defRPr sz="900"/>
            </a:lvl5pPr>
            <a:lvl6pPr>
              <a:defRPr sz="900"/>
            </a:lvl6pPr>
            <a:lvl7pPr>
              <a:defRPr sz="900"/>
            </a:lvl7pPr>
            <a:lvl8pPr>
              <a:defRPr sz="900"/>
            </a:lvl8pPr>
            <a:lvl9pPr>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1350"/>
            </a:lvl1pPr>
            <a:lvl2pPr>
              <a:defRPr sz="1125"/>
            </a:lvl2pPr>
            <a:lvl3pPr>
              <a:defRPr sz="1015"/>
            </a:lvl3pPr>
            <a:lvl4pPr>
              <a:defRPr sz="900"/>
            </a:lvl4pPr>
            <a:lvl5pPr>
              <a:defRPr sz="900"/>
            </a:lvl5pPr>
            <a:lvl6pPr>
              <a:defRPr sz="900"/>
            </a:lvl6pPr>
            <a:lvl7pPr>
              <a:defRPr sz="900"/>
            </a:lvl7pPr>
            <a:lvl8pPr>
              <a:defRPr sz="900"/>
            </a:lvl8pPr>
            <a:lvl9pPr>
              <a:defRPr sz="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82CB427-182A-4967-AADC-D8C5B46AA9AE}" type="datetime1">
              <a:rPr lang="zh-CN" altLang="en-US" smtClean="0"/>
              <a:t>2025/7/9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25FA63C-8BF9-40C4-A284-BC9CAC1FC7F6}" type="slidenum">
              <a:rPr lang="zh-CN" altLang="en-US"/>
              <a:t>‹#›</a:t>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D084B11-5433-4312-A30A-B5B8996A4CC3}" type="datetime1">
              <a:rPr lang="zh-CN" altLang="en-US" smtClean="0"/>
              <a:t>2025/7/9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D2D27EF-DCCD-4558-89D2-3943247B9304}" type="slidenum">
              <a:rPr lang="zh-CN" altLang="en-US"/>
              <a:t>‹#›</a:t>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628B5D5-1454-4B83-83CB-AA4CDDB1394E}" type="slidenum">
              <a:rPr lang="zh-CN" altLang="en-US"/>
              <a:t>‹#›</a:t>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1125" b="1"/>
            </a:lvl1pPr>
          </a:lstStyle>
          <a:p>
            <a:r>
              <a:rPr lang="zh-CN" altLang="en-US"/>
              <a:t>单击此处编辑母版标题样式</a:t>
            </a:r>
          </a:p>
        </p:txBody>
      </p:sp>
      <p:sp>
        <p:nvSpPr>
          <p:cNvPr id="3" name="内容占位符 2"/>
          <p:cNvSpPr>
            <a:spLocks noGrp="1"/>
          </p:cNvSpPr>
          <p:nvPr>
            <p:ph idx="1"/>
          </p:nvPr>
        </p:nvSpPr>
        <p:spPr>
          <a:xfrm>
            <a:off x="3575052" y="204791"/>
            <a:ext cx="5111750" cy="438983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p:spPr>
        <p:txBody>
          <a:bodyPr/>
          <a:lstStyle>
            <a:lvl1pPr marL="0" indent="0">
              <a:buNone/>
              <a:defRPr sz="790"/>
            </a:lvl1pPr>
            <a:lvl2pPr marL="257175" indent="0">
              <a:buNone/>
              <a:defRPr sz="675"/>
            </a:lvl2pPr>
            <a:lvl3pPr marL="514350" indent="0">
              <a:buNone/>
              <a:defRPr sz="565"/>
            </a:lvl3pPr>
            <a:lvl4pPr marL="771525" indent="0">
              <a:buNone/>
              <a:defRPr sz="505"/>
            </a:lvl4pPr>
            <a:lvl5pPr marL="1028700" indent="0">
              <a:buNone/>
              <a:defRPr sz="505"/>
            </a:lvl5pPr>
            <a:lvl6pPr marL="1285875" indent="0">
              <a:buNone/>
              <a:defRPr sz="505"/>
            </a:lvl6pPr>
            <a:lvl7pPr marL="1543050" indent="0">
              <a:buNone/>
              <a:defRPr sz="505"/>
            </a:lvl7pPr>
            <a:lvl8pPr marL="1800225" indent="0">
              <a:buNone/>
              <a:defRPr sz="505"/>
            </a:lvl8pPr>
            <a:lvl9pPr marL="2057400" indent="0">
              <a:buNone/>
              <a:defRPr sz="50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2B7ADEB-368D-4792-A73C-A34B0B7BBB69}" type="datetime1">
              <a:rPr lang="zh-CN" altLang="en-US" smtClean="0"/>
              <a:t>2025/7/9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9C920F2-9419-41DC-ADC0-7D75E2346B5E}" type="slidenum">
              <a:rPr lang="zh-CN" altLang="en-US"/>
              <a:t>‹#›</a:t>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1125"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zh-CN" altLang="en-US" noProof="0"/>
          </a:p>
        </p:txBody>
      </p:sp>
      <p:sp>
        <p:nvSpPr>
          <p:cNvPr id="4" name="文本占位符 3"/>
          <p:cNvSpPr>
            <a:spLocks noGrp="1"/>
          </p:cNvSpPr>
          <p:nvPr>
            <p:ph type="body" sz="half" idx="2"/>
          </p:nvPr>
        </p:nvSpPr>
        <p:spPr>
          <a:xfrm>
            <a:off x="1792288" y="4025505"/>
            <a:ext cx="5486400" cy="603647"/>
          </a:xfrm>
        </p:spPr>
        <p:txBody>
          <a:bodyPr/>
          <a:lstStyle>
            <a:lvl1pPr marL="0" indent="0">
              <a:buNone/>
              <a:defRPr sz="790"/>
            </a:lvl1pPr>
            <a:lvl2pPr marL="257175" indent="0">
              <a:buNone/>
              <a:defRPr sz="675"/>
            </a:lvl2pPr>
            <a:lvl3pPr marL="514350" indent="0">
              <a:buNone/>
              <a:defRPr sz="565"/>
            </a:lvl3pPr>
            <a:lvl4pPr marL="771525" indent="0">
              <a:buNone/>
              <a:defRPr sz="505"/>
            </a:lvl4pPr>
            <a:lvl5pPr marL="1028700" indent="0">
              <a:buNone/>
              <a:defRPr sz="505"/>
            </a:lvl5pPr>
            <a:lvl6pPr marL="1285875" indent="0">
              <a:buNone/>
              <a:defRPr sz="505"/>
            </a:lvl6pPr>
            <a:lvl7pPr marL="1543050" indent="0">
              <a:buNone/>
              <a:defRPr sz="505"/>
            </a:lvl7pPr>
            <a:lvl8pPr marL="1800225" indent="0">
              <a:buNone/>
              <a:defRPr sz="505"/>
            </a:lvl8pPr>
            <a:lvl9pPr marL="2057400" indent="0">
              <a:buNone/>
              <a:defRPr sz="50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5F2C323-56C7-49D4-BA1F-640689ECACC2}" type="datetime1">
              <a:rPr lang="zh-CN" altLang="en-US" smtClean="0"/>
              <a:t>2025/7/9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F6E92B7-609F-4948-B0D1-A3D7CF4072FE}" type="slidenum">
              <a:rPr lang="zh-CN" altLang="en-US"/>
              <a:t>‹#›</a:t>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08163" y="162079"/>
            <a:ext cx="8229600" cy="857250"/>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97722F1-3360-420F-BD58-8F1672515DC9}" type="datetime1">
              <a:rPr lang="zh-CN" altLang="en-US" smtClean="0"/>
              <a:t>2025/7/9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251F6E-D842-453D-8E65-80483D00DD6D}" type="slidenum">
              <a:rPr lang="zh-CN" altLang="en-US"/>
              <a:t>‹#›</a:t>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277633E-1B0D-4235-942D-CA7F13EA96D9}" type="datetime1">
              <a:rPr lang="zh-CN" altLang="en-US" smtClean="0"/>
              <a:t>2025/7/9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35F44F-01BD-40D7-A120-3BE107D6A03E}" type="slidenum">
              <a:rPr lang="zh-CN" altLang="en-US"/>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文本框 1"/>
          <p:cNvSpPr txBox="1"/>
          <p:nvPr userDrawn="1"/>
        </p:nvSpPr>
        <p:spPr>
          <a:xfrm>
            <a:off x="8784000" y="4873501"/>
            <a:ext cx="360000" cy="207749"/>
          </a:xfrm>
          <a:prstGeom prst="rect">
            <a:avLst/>
          </a:prstGeom>
          <a:solidFill>
            <a:schemeClr val="accent1">
              <a:lumMod val="75000"/>
            </a:schemeClr>
          </a:solidFill>
        </p:spPr>
        <p:txBody>
          <a:bodyPr wrap="square" lIns="0" tIns="0" rIns="0" bIns="0" rtlCol="0">
            <a:spAutoFit/>
          </a:bodyPr>
          <a:lstStyle/>
          <a:p>
            <a:pPr defTabSz="685800"/>
            <a:endParaRPr lang="zh-CN" altLang="en-US" sz="1350" dirty="0">
              <a:solidFill>
                <a:prstClr val="black"/>
              </a:solidFill>
            </a:endParaRPr>
          </a:p>
        </p:txBody>
      </p:sp>
      <p:sp>
        <p:nvSpPr>
          <p:cNvPr id="4" name="日期占位符 3"/>
          <p:cNvSpPr>
            <a:spLocks noGrp="1"/>
          </p:cNvSpPr>
          <p:nvPr>
            <p:ph type="dt" sz="half" idx="10"/>
          </p:nvPr>
        </p:nvSpPr>
        <p:spPr>
          <a:xfrm>
            <a:off x="457200" y="4767267"/>
            <a:ext cx="2133600" cy="273844"/>
          </a:xfrm>
          <a:prstGeom prst="rect">
            <a:avLst/>
          </a:prstGeom>
        </p:spPr>
        <p:txBody>
          <a:bodyPr/>
          <a:lstStyle/>
          <a:p>
            <a:pPr defTabSz="685800"/>
            <a:fld id="{1F3E8841-4E11-49E8-9C0E-63929F4B2832}" type="datetime1">
              <a:rPr lang="zh-CN" altLang="en-US" sz="1350" smtClean="0">
                <a:solidFill>
                  <a:prstClr val="black">
                    <a:tint val="75000"/>
                  </a:prstClr>
                </a:solidFill>
              </a:rPr>
              <a:t>2025/7/9</a:t>
            </a:fld>
            <a:endParaRPr lang="zh-CN" altLang="en-US" sz="1350">
              <a:solidFill>
                <a:prstClr val="black">
                  <a:tint val="75000"/>
                </a:prstClr>
              </a:solidFill>
            </a:endParaRPr>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pPr defTabSz="685800"/>
            <a:endParaRPr lang="zh-CN" altLang="en-US" sz="1350">
              <a:solidFill>
                <a:prstClr val="black">
                  <a:tint val="75000"/>
                </a:prstClr>
              </a:solidFill>
            </a:endParaRPr>
          </a:p>
        </p:txBody>
      </p:sp>
      <p:sp>
        <p:nvSpPr>
          <p:cNvPr id="6" name="灯片编号占位符 5"/>
          <p:cNvSpPr>
            <a:spLocks noGrp="1"/>
          </p:cNvSpPr>
          <p:nvPr>
            <p:ph type="sldNum" sz="quarter" idx="12"/>
          </p:nvPr>
        </p:nvSpPr>
        <p:spPr>
          <a:xfrm>
            <a:off x="8766073" y="4904189"/>
            <a:ext cx="327292" cy="240797"/>
          </a:xfrm>
          <a:prstGeom prst="rect">
            <a:avLst/>
          </a:prstGeom>
        </p:spPr>
        <p:txBody>
          <a:bodyPr lIns="0" tIns="0" rIns="0" bIns="0"/>
          <a:lstStyle>
            <a:lvl1pPr algn="r">
              <a:defRPr sz="1200" b="1">
                <a:solidFill>
                  <a:schemeClr val="bg1"/>
                </a:solidFill>
              </a:defRPr>
            </a:lvl1pPr>
          </a:lstStyle>
          <a:p>
            <a:pPr defTabSz="685800"/>
            <a:fld id="{7F01E733-6E96-4498-9739-2E72CB1EB19B}" type="slidenum">
              <a:rPr lang="zh-CN" altLang="en-US" smtClean="0">
                <a:solidFill>
                  <a:prstClr val="white"/>
                </a:solidFill>
              </a:rPr>
              <a:t>‹#›</a:t>
            </a:fld>
            <a:endParaRPr lang="zh-CN" altLang="en-US" dirty="0">
              <a:solidFill>
                <a:prstClr val="white"/>
              </a:solidFill>
            </a:endParaRPr>
          </a:p>
        </p:txBody>
      </p:sp>
      <p:grpSp>
        <p:nvGrpSpPr>
          <p:cNvPr id="12" name="组合 11"/>
          <p:cNvGrpSpPr/>
          <p:nvPr userDrawn="1"/>
        </p:nvGrpSpPr>
        <p:grpSpPr>
          <a:xfrm>
            <a:off x="-1" y="213292"/>
            <a:ext cx="4572001" cy="397329"/>
            <a:chOff x="0" y="284389"/>
            <a:chExt cx="1692275" cy="529772"/>
          </a:xfrm>
        </p:grpSpPr>
        <p:sp>
          <p:nvSpPr>
            <p:cNvPr id="13" name="矩形 12"/>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00" b="1" dirty="0">
                <a:solidFill>
                  <a:prstClr val="white"/>
                </a:solidFill>
                <a:sym typeface="Arial" panose="020B0604020202020204" pitchFamily="34" charset="0"/>
              </a:endParaRPr>
            </a:p>
          </p:txBody>
        </p:sp>
        <p:sp>
          <p:nvSpPr>
            <p:cNvPr id="14" name="矩形 13"/>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00" b="1" dirty="0">
                <a:solidFill>
                  <a:prstClr val="white"/>
                </a:solidFill>
                <a:sym typeface="Arial" panose="020B0604020202020204" pitchFamily="34" charset="0"/>
              </a:endParaRPr>
            </a:p>
          </p:txBody>
        </p:sp>
      </p:grpSp>
      <p:cxnSp>
        <p:nvCxnSpPr>
          <p:cNvPr id="17" name="直接连接符 16"/>
          <p:cNvCxnSpPr/>
          <p:nvPr userDrawn="1"/>
        </p:nvCxnSpPr>
        <p:spPr>
          <a:xfrm>
            <a:off x="0" y="610621"/>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idx="13" hasCustomPrompt="1"/>
          </p:nvPr>
        </p:nvSpPr>
        <p:spPr>
          <a:xfrm>
            <a:off x="-30" y="214296"/>
            <a:ext cx="2286014" cy="372665"/>
          </a:xfrm>
          <a:prstGeom prst="rect">
            <a:avLst/>
          </a:prstGeom>
        </p:spPr>
        <p:txBody>
          <a:bodyPr anchor="b"/>
          <a:lstStyle>
            <a:lvl1pPr marL="0" indent="0">
              <a:buNone/>
              <a:defRPr sz="1800" b="1">
                <a:solidFill>
                  <a:schemeClr val="bg1"/>
                </a:solidFill>
                <a:latin typeface="微软雅黑" panose="020B0503020204020204" pitchFamily="34" charset="-122"/>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a:t>
            </a:r>
          </a:p>
        </p:txBody>
      </p:sp>
      <p:sp>
        <p:nvSpPr>
          <p:cNvPr id="19" name="文本占位符 2"/>
          <p:cNvSpPr>
            <a:spLocks noGrp="1"/>
          </p:cNvSpPr>
          <p:nvPr>
            <p:ph type="body" idx="14" hasCustomPrompt="1"/>
          </p:nvPr>
        </p:nvSpPr>
        <p:spPr>
          <a:xfrm>
            <a:off x="4572001" y="214296"/>
            <a:ext cx="4357718" cy="372665"/>
          </a:xfrm>
          <a:prstGeom prst="rect">
            <a:avLst/>
          </a:prstGeom>
        </p:spPr>
        <p:txBody>
          <a:bodyPr anchor="b">
            <a:noAutofit/>
          </a:bodyPr>
          <a:lstStyle>
            <a:lvl1pPr marL="0" indent="0" algn="r">
              <a:buNone/>
              <a:defRPr lang="zh-CN" altLang="en-US" sz="2700" b="1" kern="1200" dirty="0" smtClean="0">
                <a:solidFill>
                  <a:srgbClr val="0070C0"/>
                </a:solidFill>
                <a:latin typeface="Arial" panose="020B0604020202020204" pitchFamily="34" charset="0"/>
                <a:ea typeface="微软雅黑" panose="020B0503020204020204" pitchFamily="34" charset="-122"/>
                <a:cs typeface="+mn-cs"/>
                <a:sym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defTabSz="685800">
              <a:defRPr/>
            </a:pPr>
            <a:endParaRPr lang="en-US" altLang="zh-CN" sz="1350">
              <a:solidFill>
                <a:prstClr val="black"/>
              </a:solidFill>
            </a:endParaRPr>
          </a:p>
        </p:txBody>
      </p:sp>
      <p:sp>
        <p:nvSpPr>
          <p:cNvPr id="5" name="Rectangle 5"/>
          <p:cNvSpPr>
            <a:spLocks noGrp="1" noChangeArrowheads="1"/>
          </p:cNvSpPr>
          <p:nvPr>
            <p:ph type="ftr" sz="quarter" idx="11"/>
          </p:nvPr>
        </p:nvSpPr>
        <p:spPr/>
        <p:txBody>
          <a:bodyPr/>
          <a:lstStyle>
            <a:lvl1pPr>
              <a:defRPr/>
            </a:lvl1pPr>
          </a:lstStyle>
          <a:p>
            <a:pPr defTabSz="685800">
              <a:defRPr/>
            </a:pPr>
            <a:endParaRPr lang="en-US" altLang="zh-CN" sz="135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defTabSz="685800">
              <a:defRPr/>
            </a:pPr>
            <a:fld id="{EE068A7A-F998-4B61-AD21-90EA3450A5AE}" type="slidenum">
              <a:rPr lang="en-US" altLang="zh-CN" sz="1350" smtClean="0">
                <a:solidFill>
                  <a:prstClr val="black"/>
                </a:solidFill>
              </a:rPr>
              <a:t>‹#›</a:t>
            </a:fld>
            <a:endParaRPr lang="en-US" altLang="zh-CN" sz="1350">
              <a:solidFill>
                <a:prstClr val="black"/>
              </a:solidFill>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文本框 1"/>
          <p:cNvSpPr txBox="1"/>
          <p:nvPr userDrawn="1"/>
        </p:nvSpPr>
        <p:spPr>
          <a:xfrm>
            <a:off x="8784000" y="4873501"/>
            <a:ext cx="360000" cy="207749"/>
          </a:xfrm>
          <a:prstGeom prst="rect">
            <a:avLst/>
          </a:prstGeom>
          <a:solidFill>
            <a:schemeClr val="accent1">
              <a:lumMod val="75000"/>
            </a:schemeClr>
          </a:solidFill>
        </p:spPr>
        <p:txBody>
          <a:bodyPr wrap="square" lIns="0" tIns="0" rIns="0" bIns="0" rtlCol="0">
            <a:spAutoFit/>
          </a:bodyPr>
          <a:lstStyle/>
          <a:p>
            <a:pPr defTabSz="685800"/>
            <a:endParaRPr lang="zh-CN" altLang="en-US" sz="1350" dirty="0">
              <a:solidFill>
                <a:prstClr val="black"/>
              </a:solidFill>
            </a:endParaRPr>
          </a:p>
        </p:txBody>
      </p:sp>
      <p:sp>
        <p:nvSpPr>
          <p:cNvPr id="4" name="日期占位符 3"/>
          <p:cNvSpPr>
            <a:spLocks noGrp="1"/>
          </p:cNvSpPr>
          <p:nvPr>
            <p:ph type="dt" sz="half" idx="10"/>
          </p:nvPr>
        </p:nvSpPr>
        <p:spPr>
          <a:xfrm>
            <a:off x="457200" y="4767267"/>
            <a:ext cx="2133600" cy="273844"/>
          </a:xfrm>
          <a:prstGeom prst="rect">
            <a:avLst/>
          </a:prstGeom>
        </p:spPr>
        <p:txBody>
          <a:bodyPr/>
          <a:lstStyle/>
          <a:p>
            <a:pPr defTabSz="685800"/>
            <a:fld id="{1F3E8841-4E11-49E8-9C0E-63929F4B2832}" type="datetime1">
              <a:rPr lang="zh-CN" altLang="en-US" sz="1350" smtClean="0">
                <a:solidFill>
                  <a:prstClr val="black">
                    <a:tint val="75000"/>
                  </a:prstClr>
                </a:solidFill>
              </a:rPr>
              <a:t>2025/7/9</a:t>
            </a:fld>
            <a:endParaRPr lang="zh-CN" altLang="en-US" sz="1350">
              <a:solidFill>
                <a:prstClr val="black">
                  <a:tint val="75000"/>
                </a:prstClr>
              </a:solidFill>
            </a:endParaRPr>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pPr defTabSz="685800"/>
            <a:endParaRPr lang="zh-CN" altLang="en-US" sz="1350">
              <a:solidFill>
                <a:prstClr val="black">
                  <a:tint val="75000"/>
                </a:prstClr>
              </a:solidFill>
            </a:endParaRPr>
          </a:p>
        </p:txBody>
      </p:sp>
      <p:sp>
        <p:nvSpPr>
          <p:cNvPr id="6" name="灯片编号占位符 5"/>
          <p:cNvSpPr>
            <a:spLocks noGrp="1"/>
          </p:cNvSpPr>
          <p:nvPr>
            <p:ph type="sldNum" sz="quarter" idx="12"/>
          </p:nvPr>
        </p:nvSpPr>
        <p:spPr>
          <a:xfrm>
            <a:off x="8766073" y="4904189"/>
            <a:ext cx="327292" cy="240797"/>
          </a:xfrm>
          <a:prstGeom prst="rect">
            <a:avLst/>
          </a:prstGeom>
        </p:spPr>
        <p:txBody>
          <a:bodyPr lIns="0" tIns="0" rIns="0" bIns="0"/>
          <a:lstStyle>
            <a:lvl1pPr algn="r">
              <a:defRPr sz="1200" b="1">
                <a:solidFill>
                  <a:schemeClr val="bg1"/>
                </a:solidFill>
              </a:defRPr>
            </a:lvl1pPr>
          </a:lstStyle>
          <a:p>
            <a:pPr defTabSz="685800"/>
            <a:fld id="{7F01E733-6E96-4498-9739-2E72CB1EB19B}" type="slidenum">
              <a:rPr lang="zh-CN" altLang="en-US" smtClean="0">
                <a:solidFill>
                  <a:prstClr val="white"/>
                </a:solidFill>
              </a:rPr>
              <a:t>‹#›</a:t>
            </a:fld>
            <a:endParaRPr lang="zh-CN" altLang="en-US" dirty="0">
              <a:solidFill>
                <a:prstClr val="white"/>
              </a:solidFill>
            </a:endParaRPr>
          </a:p>
        </p:txBody>
      </p:sp>
      <p:cxnSp>
        <p:nvCxnSpPr>
          <p:cNvPr id="17" name="直接连接符 16"/>
          <p:cNvCxnSpPr/>
          <p:nvPr userDrawn="1"/>
        </p:nvCxnSpPr>
        <p:spPr>
          <a:xfrm>
            <a:off x="0" y="610621"/>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文本框 1"/>
          <p:cNvSpPr txBox="1"/>
          <p:nvPr userDrawn="1"/>
        </p:nvSpPr>
        <p:spPr>
          <a:xfrm>
            <a:off x="8784000" y="4873501"/>
            <a:ext cx="360000" cy="207749"/>
          </a:xfrm>
          <a:prstGeom prst="rect">
            <a:avLst/>
          </a:prstGeom>
          <a:solidFill>
            <a:schemeClr val="accent1">
              <a:lumMod val="75000"/>
            </a:schemeClr>
          </a:solidFill>
        </p:spPr>
        <p:txBody>
          <a:bodyPr wrap="square" lIns="0" tIns="0" rIns="0" bIns="0" rtlCol="0">
            <a:spAutoFit/>
          </a:bodyPr>
          <a:lstStyle/>
          <a:p>
            <a:pPr defTabSz="685800"/>
            <a:endParaRPr lang="zh-CN" altLang="en-US" sz="1350" dirty="0">
              <a:solidFill>
                <a:prstClr val="black"/>
              </a:solidFill>
            </a:endParaRPr>
          </a:p>
        </p:txBody>
      </p:sp>
      <p:sp>
        <p:nvSpPr>
          <p:cNvPr id="4" name="日期占位符 3"/>
          <p:cNvSpPr>
            <a:spLocks noGrp="1"/>
          </p:cNvSpPr>
          <p:nvPr>
            <p:ph type="dt" sz="half" idx="10"/>
          </p:nvPr>
        </p:nvSpPr>
        <p:spPr>
          <a:xfrm>
            <a:off x="457200" y="4767267"/>
            <a:ext cx="2133600" cy="273844"/>
          </a:xfrm>
          <a:prstGeom prst="rect">
            <a:avLst/>
          </a:prstGeom>
        </p:spPr>
        <p:txBody>
          <a:bodyPr/>
          <a:lstStyle/>
          <a:p>
            <a:pPr defTabSz="685800"/>
            <a:fld id="{1F3E8841-4E11-49E8-9C0E-63929F4B2832}" type="datetime1">
              <a:rPr lang="zh-CN" altLang="en-US" sz="1350" smtClean="0">
                <a:solidFill>
                  <a:prstClr val="black">
                    <a:tint val="75000"/>
                  </a:prstClr>
                </a:solidFill>
              </a:rPr>
              <a:t>2025/7/9</a:t>
            </a:fld>
            <a:endParaRPr lang="zh-CN" altLang="en-US" sz="1350">
              <a:solidFill>
                <a:prstClr val="black">
                  <a:tint val="75000"/>
                </a:prstClr>
              </a:solidFill>
            </a:endParaRPr>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pPr defTabSz="685800"/>
            <a:endParaRPr lang="zh-CN" altLang="en-US" sz="1350">
              <a:solidFill>
                <a:prstClr val="black">
                  <a:tint val="75000"/>
                </a:prstClr>
              </a:solidFill>
            </a:endParaRPr>
          </a:p>
        </p:txBody>
      </p:sp>
      <p:sp>
        <p:nvSpPr>
          <p:cNvPr id="6" name="灯片编号占位符 5"/>
          <p:cNvSpPr>
            <a:spLocks noGrp="1"/>
          </p:cNvSpPr>
          <p:nvPr>
            <p:ph type="sldNum" sz="quarter" idx="12"/>
          </p:nvPr>
        </p:nvSpPr>
        <p:spPr>
          <a:xfrm>
            <a:off x="8766073" y="4904189"/>
            <a:ext cx="327292" cy="240797"/>
          </a:xfrm>
          <a:prstGeom prst="rect">
            <a:avLst/>
          </a:prstGeom>
        </p:spPr>
        <p:txBody>
          <a:bodyPr lIns="0" tIns="0" rIns="0" bIns="0"/>
          <a:lstStyle>
            <a:lvl1pPr algn="r">
              <a:defRPr sz="1200" b="1">
                <a:solidFill>
                  <a:schemeClr val="bg1"/>
                </a:solidFill>
              </a:defRPr>
            </a:lvl1pPr>
          </a:lstStyle>
          <a:p>
            <a:pPr defTabSz="685800"/>
            <a:fld id="{7F01E733-6E96-4498-9739-2E72CB1EB19B}" type="slidenum">
              <a:rPr lang="zh-CN" altLang="en-US" smtClean="0">
                <a:solidFill>
                  <a:prstClr val="white"/>
                </a:solidFill>
              </a:rPr>
              <a:t>‹#›</a:t>
            </a:fld>
            <a:endParaRPr lang="zh-CN" altLang="en-US" dirty="0">
              <a:solidFill>
                <a:prstClr val="white"/>
              </a:solidFill>
            </a:endParaRPr>
          </a:p>
        </p:txBody>
      </p:sp>
      <p:grpSp>
        <p:nvGrpSpPr>
          <p:cNvPr id="12" name="组合 11"/>
          <p:cNvGrpSpPr/>
          <p:nvPr userDrawn="1"/>
        </p:nvGrpSpPr>
        <p:grpSpPr>
          <a:xfrm>
            <a:off x="-1" y="213292"/>
            <a:ext cx="4572001" cy="397329"/>
            <a:chOff x="0" y="284389"/>
            <a:chExt cx="1692275" cy="529772"/>
          </a:xfrm>
        </p:grpSpPr>
        <p:sp>
          <p:nvSpPr>
            <p:cNvPr id="13" name="矩形 12"/>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00" b="1" dirty="0">
                <a:solidFill>
                  <a:prstClr val="white"/>
                </a:solidFill>
                <a:sym typeface="Arial" panose="020B0604020202020204" pitchFamily="34" charset="0"/>
              </a:endParaRPr>
            </a:p>
          </p:txBody>
        </p:sp>
        <p:sp>
          <p:nvSpPr>
            <p:cNvPr id="14" name="矩形 13"/>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800" b="1" dirty="0">
                <a:solidFill>
                  <a:prstClr val="white"/>
                </a:solidFill>
                <a:sym typeface="Arial" panose="020B0604020202020204" pitchFamily="34" charset="0"/>
              </a:endParaRPr>
            </a:p>
          </p:txBody>
        </p:sp>
      </p:grpSp>
      <p:cxnSp>
        <p:nvCxnSpPr>
          <p:cNvPr id="17" name="直接连接符 16"/>
          <p:cNvCxnSpPr/>
          <p:nvPr userDrawn="1"/>
        </p:nvCxnSpPr>
        <p:spPr>
          <a:xfrm>
            <a:off x="0" y="610621"/>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idx="13" hasCustomPrompt="1"/>
          </p:nvPr>
        </p:nvSpPr>
        <p:spPr>
          <a:xfrm>
            <a:off x="-30" y="214296"/>
            <a:ext cx="2286014" cy="372665"/>
          </a:xfrm>
          <a:prstGeom prst="rect">
            <a:avLst/>
          </a:prstGeom>
        </p:spPr>
        <p:txBody>
          <a:bodyPr anchor="b"/>
          <a:lstStyle>
            <a:lvl1pPr marL="0" indent="0">
              <a:buNone/>
              <a:defRPr sz="1800" b="1">
                <a:solidFill>
                  <a:schemeClr val="bg1"/>
                </a:solidFill>
                <a:latin typeface="微软雅黑" panose="020B0503020204020204" pitchFamily="34" charset="-122"/>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a:t>
            </a:r>
          </a:p>
        </p:txBody>
      </p:sp>
      <p:sp>
        <p:nvSpPr>
          <p:cNvPr id="19" name="文本占位符 2"/>
          <p:cNvSpPr>
            <a:spLocks noGrp="1"/>
          </p:cNvSpPr>
          <p:nvPr>
            <p:ph type="body" idx="14" hasCustomPrompt="1"/>
          </p:nvPr>
        </p:nvSpPr>
        <p:spPr>
          <a:xfrm>
            <a:off x="4572001" y="214296"/>
            <a:ext cx="4357718" cy="372665"/>
          </a:xfrm>
          <a:prstGeom prst="rect">
            <a:avLst/>
          </a:prstGeom>
        </p:spPr>
        <p:txBody>
          <a:bodyPr anchor="b">
            <a:noAutofit/>
          </a:bodyPr>
          <a:lstStyle>
            <a:lvl1pPr marL="0" indent="0" algn="r">
              <a:buNone/>
              <a:defRPr lang="zh-CN" altLang="en-US" sz="2700" b="1" kern="1200" dirty="0" smtClean="0">
                <a:solidFill>
                  <a:srgbClr val="0070C0"/>
                </a:solidFill>
                <a:latin typeface="Arial" panose="020B0604020202020204" pitchFamily="34" charset="0"/>
                <a:ea typeface="微软雅黑" panose="020B0503020204020204" pitchFamily="34" charset="-122"/>
                <a:cs typeface="+mn-cs"/>
                <a:sym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a:t>
            </a: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defTabSz="685800">
              <a:defRPr/>
            </a:pPr>
            <a:endParaRPr lang="en-US" altLang="zh-CN" sz="1350">
              <a:solidFill>
                <a:prstClr val="black"/>
              </a:solidFill>
            </a:endParaRPr>
          </a:p>
        </p:txBody>
      </p:sp>
      <p:sp>
        <p:nvSpPr>
          <p:cNvPr id="5" name="Rectangle 5"/>
          <p:cNvSpPr>
            <a:spLocks noGrp="1" noChangeArrowheads="1"/>
          </p:cNvSpPr>
          <p:nvPr>
            <p:ph type="ftr" sz="quarter" idx="11"/>
          </p:nvPr>
        </p:nvSpPr>
        <p:spPr/>
        <p:txBody>
          <a:bodyPr/>
          <a:lstStyle>
            <a:lvl1pPr>
              <a:defRPr/>
            </a:lvl1pPr>
          </a:lstStyle>
          <a:p>
            <a:pPr defTabSz="685800">
              <a:defRPr/>
            </a:pPr>
            <a:endParaRPr lang="en-US" altLang="zh-CN" sz="135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defTabSz="685800">
              <a:defRPr/>
            </a:pPr>
            <a:fld id="{EE068A7A-F998-4B61-AD21-90EA3450A5AE}" type="slidenum">
              <a:rPr lang="en-US" altLang="zh-CN" sz="1350" smtClean="0">
                <a:solidFill>
                  <a:prstClr val="black"/>
                </a:solidFill>
              </a:rPr>
              <a:t>‹#›</a:t>
            </a:fld>
            <a:endParaRPr lang="en-US" altLang="zh-CN" sz="1350">
              <a:solidFill>
                <a:prstClr val="black"/>
              </a:solidFil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文本框 1"/>
          <p:cNvSpPr txBox="1"/>
          <p:nvPr userDrawn="1"/>
        </p:nvSpPr>
        <p:spPr>
          <a:xfrm>
            <a:off x="8784000" y="4873501"/>
            <a:ext cx="360000" cy="207749"/>
          </a:xfrm>
          <a:prstGeom prst="rect">
            <a:avLst/>
          </a:prstGeom>
          <a:solidFill>
            <a:schemeClr val="accent1">
              <a:lumMod val="75000"/>
            </a:schemeClr>
          </a:solidFill>
        </p:spPr>
        <p:txBody>
          <a:bodyPr wrap="square" lIns="0" tIns="0" rIns="0" bIns="0" rtlCol="0">
            <a:spAutoFit/>
          </a:bodyPr>
          <a:lstStyle/>
          <a:p>
            <a:pPr defTabSz="685800"/>
            <a:endParaRPr lang="zh-CN" altLang="en-US" sz="1350" dirty="0">
              <a:solidFill>
                <a:prstClr val="black"/>
              </a:solidFill>
            </a:endParaRPr>
          </a:p>
        </p:txBody>
      </p:sp>
      <p:sp>
        <p:nvSpPr>
          <p:cNvPr id="4" name="日期占位符 3"/>
          <p:cNvSpPr>
            <a:spLocks noGrp="1"/>
          </p:cNvSpPr>
          <p:nvPr>
            <p:ph type="dt" sz="half" idx="10"/>
          </p:nvPr>
        </p:nvSpPr>
        <p:spPr>
          <a:xfrm>
            <a:off x="457200" y="4767267"/>
            <a:ext cx="2133600" cy="273844"/>
          </a:xfrm>
          <a:prstGeom prst="rect">
            <a:avLst/>
          </a:prstGeom>
        </p:spPr>
        <p:txBody>
          <a:bodyPr/>
          <a:lstStyle/>
          <a:p>
            <a:pPr defTabSz="685800"/>
            <a:fld id="{1F3E8841-4E11-49E8-9C0E-63929F4B2832}" type="datetime1">
              <a:rPr lang="zh-CN" altLang="en-US" sz="1350" smtClean="0">
                <a:solidFill>
                  <a:prstClr val="black">
                    <a:tint val="75000"/>
                  </a:prstClr>
                </a:solidFill>
              </a:rPr>
              <a:t>2025/7/9</a:t>
            </a:fld>
            <a:endParaRPr lang="zh-CN" altLang="en-US" sz="1350">
              <a:solidFill>
                <a:prstClr val="black">
                  <a:tint val="75000"/>
                </a:prstClr>
              </a:solidFill>
            </a:endParaRPr>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pPr defTabSz="685800"/>
            <a:endParaRPr lang="zh-CN" altLang="en-US" sz="1350">
              <a:solidFill>
                <a:prstClr val="black">
                  <a:tint val="75000"/>
                </a:prstClr>
              </a:solidFill>
            </a:endParaRPr>
          </a:p>
        </p:txBody>
      </p:sp>
      <p:sp>
        <p:nvSpPr>
          <p:cNvPr id="6" name="灯片编号占位符 5"/>
          <p:cNvSpPr>
            <a:spLocks noGrp="1"/>
          </p:cNvSpPr>
          <p:nvPr>
            <p:ph type="sldNum" sz="quarter" idx="12"/>
          </p:nvPr>
        </p:nvSpPr>
        <p:spPr>
          <a:xfrm>
            <a:off x="8766073" y="4904189"/>
            <a:ext cx="327292" cy="240797"/>
          </a:xfrm>
          <a:prstGeom prst="rect">
            <a:avLst/>
          </a:prstGeom>
        </p:spPr>
        <p:txBody>
          <a:bodyPr lIns="0" tIns="0" rIns="0" bIns="0"/>
          <a:lstStyle>
            <a:lvl1pPr algn="r">
              <a:defRPr sz="1200" b="1">
                <a:solidFill>
                  <a:schemeClr val="bg1"/>
                </a:solidFill>
              </a:defRPr>
            </a:lvl1pPr>
          </a:lstStyle>
          <a:p>
            <a:pPr defTabSz="685800"/>
            <a:fld id="{7F01E733-6E96-4498-9739-2E72CB1EB19B}" type="slidenum">
              <a:rPr lang="zh-CN" altLang="en-US" smtClean="0">
                <a:solidFill>
                  <a:prstClr val="white"/>
                </a:solidFill>
              </a:rPr>
              <a:t>‹#›</a:t>
            </a:fld>
            <a:endParaRPr lang="zh-CN" altLang="en-US" dirty="0">
              <a:solidFill>
                <a:prstClr val="white"/>
              </a:solidFill>
            </a:endParaRPr>
          </a:p>
        </p:txBody>
      </p:sp>
      <p:cxnSp>
        <p:nvCxnSpPr>
          <p:cNvPr id="17" name="直接连接符 16"/>
          <p:cNvCxnSpPr/>
          <p:nvPr userDrawn="1"/>
        </p:nvCxnSpPr>
        <p:spPr>
          <a:xfrm>
            <a:off x="0" y="610621"/>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defTabSz="685800">
              <a:defRPr/>
            </a:pPr>
            <a:endParaRPr lang="en-US" altLang="zh-CN" sz="1350">
              <a:solidFill>
                <a:prstClr val="black"/>
              </a:solidFill>
            </a:endParaRPr>
          </a:p>
        </p:txBody>
      </p:sp>
      <p:sp>
        <p:nvSpPr>
          <p:cNvPr id="5" name="Rectangle 5"/>
          <p:cNvSpPr>
            <a:spLocks noGrp="1" noChangeArrowheads="1"/>
          </p:cNvSpPr>
          <p:nvPr>
            <p:ph type="ftr" sz="quarter" idx="11"/>
          </p:nvPr>
        </p:nvSpPr>
        <p:spPr/>
        <p:txBody>
          <a:bodyPr/>
          <a:lstStyle>
            <a:lvl1pPr>
              <a:defRPr/>
            </a:lvl1pPr>
          </a:lstStyle>
          <a:p>
            <a:pPr defTabSz="685800">
              <a:defRPr/>
            </a:pPr>
            <a:endParaRPr lang="en-US" altLang="zh-CN" sz="135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defTabSz="685800">
              <a:defRPr/>
            </a:pPr>
            <a:fld id="{EE068A7A-F998-4B61-AD21-90EA3450A5AE}" type="slidenum">
              <a:rPr lang="en-US" altLang="zh-CN" sz="1350" smtClean="0">
                <a:solidFill>
                  <a:prstClr val="black"/>
                </a:solidFill>
              </a:rPr>
              <a:t>‹#›</a:t>
            </a:fld>
            <a:endParaRPr lang="en-US" altLang="zh-CN" sz="1350">
              <a:solidFill>
                <a:prstClr val="black"/>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wico">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a:t>单击此处编辑母版副标题样式</a:t>
            </a:r>
          </a:p>
        </p:txBody>
      </p:sp>
      <p:sp>
        <p:nvSpPr>
          <p:cNvPr id="5" name="日期占位符 3"/>
          <p:cNvSpPr>
            <a:spLocks noGrp="1"/>
          </p:cNvSpPr>
          <p:nvPr>
            <p:ph type="dt" sz="half" idx="10"/>
          </p:nvPr>
        </p:nvSpPr>
        <p:spPr/>
        <p:txBody>
          <a:bodyPr/>
          <a:lstStyle>
            <a:lvl1pPr>
              <a:defRPr/>
            </a:lvl1pPr>
          </a:lstStyle>
          <a:p>
            <a:pPr>
              <a:defRPr/>
            </a:pPr>
            <a:fld id="{00F2BA9A-3B1F-499C-899F-BEEBB0018AF7}" type="datetime1">
              <a:rPr lang="zh-CN" altLang="en-US" smtClean="0"/>
              <a:t>2025/7/9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D6A510F-D9C0-439C-A18F-30863A638052}" type="slidenum">
              <a:rPr lang="zh-CN" altLang="en-US"/>
              <a:t>‹#›</a:t>
            </a:fld>
            <a:endParaRPr lang="zh-CN" altLang="en-US"/>
          </a:p>
        </p:txBody>
      </p:sp>
      <p:sp>
        <p:nvSpPr>
          <p:cNvPr id="8" name="矩形 7"/>
          <p:cNvSpPr/>
          <p:nvPr userDrawn="1"/>
        </p:nvSpPr>
        <p:spPr>
          <a:xfrm>
            <a:off x="1" y="0"/>
            <a:ext cx="323528" cy="681540"/>
          </a:xfrm>
          <a:prstGeom prst="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zh-CN" altLang="en-US" sz="1800">
              <a:solidFill>
                <a:prstClr val="white"/>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5"/>
        </a:spcBef>
        <a:buFont typeface="Arial" panose="020B060402020202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8pPr>
      <a:lvl9pPr marL="27635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sldNum="0" hdr="0" ftr="0" dt="0"/>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5"/>
        </a:spcBef>
        <a:buFont typeface="Arial" panose="020B060402020202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8pPr>
      <a:lvl9pPr marL="27635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Lst>
  <p:hf sldNum="0" hdr="0" ftr="0" dt="0"/>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5"/>
        </a:spcBef>
        <a:buFont typeface="Arial" panose="020B060402020202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8pPr>
      <a:lvl9pPr marL="27635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05979"/>
            <a:ext cx="8229600" cy="85725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57200" y="1200151"/>
            <a:ext cx="8229600" cy="339447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675">
                <a:solidFill>
                  <a:prstClr val="black">
                    <a:tint val="75000"/>
                  </a:prstClr>
                </a:solidFill>
                <a:latin typeface="+mn-lt"/>
                <a:ea typeface="+mn-ea"/>
              </a:defRPr>
            </a:lvl1pPr>
          </a:lstStyle>
          <a:p>
            <a:pPr defTabSz="685800">
              <a:defRPr/>
            </a:pPr>
            <a:fld id="{703B90A8-0B5B-437A-924F-29BDCB0AB4C6}" type="datetime1">
              <a:rPr lang="zh-CN" altLang="en-US" smtClean="0"/>
              <a:t>2025/7/9</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675">
                <a:solidFill>
                  <a:prstClr val="black">
                    <a:tint val="75000"/>
                  </a:prstClr>
                </a:solidFill>
                <a:latin typeface="+mn-lt"/>
                <a:ea typeface="+mn-ea"/>
              </a:defRPr>
            </a:lvl1pPr>
          </a:lstStyle>
          <a:p>
            <a:pPr defTabSz="685800">
              <a:defRPr/>
            </a:pPr>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675">
                <a:solidFill>
                  <a:prstClr val="black">
                    <a:tint val="75000"/>
                  </a:prstClr>
                </a:solidFill>
                <a:latin typeface="+mn-lt"/>
                <a:ea typeface="+mn-ea"/>
              </a:defRPr>
            </a:lvl1pPr>
          </a:lstStyle>
          <a:p>
            <a:pPr defTabSz="685800">
              <a:defRPr/>
            </a:pPr>
            <a:fld id="{8504E074-421C-4A6E-AD27-7C4007D701E2}" type="slidenum">
              <a:rPr lang="zh-CN" altLang="en-US" smtClean="0"/>
              <a:t>‹#›</a:t>
            </a:fld>
            <a:endParaRPr lang="zh-CN" altLang="en-US"/>
          </a:p>
        </p:txBody>
      </p:sp>
      <p:sp>
        <p:nvSpPr>
          <p:cNvPr id="8" name="矩形 7"/>
          <p:cNvSpPr/>
          <p:nvPr userDrawn="1"/>
        </p:nvSpPr>
        <p:spPr>
          <a:xfrm>
            <a:off x="1" y="0"/>
            <a:ext cx="323528" cy="681540"/>
          </a:xfrm>
          <a:prstGeom prst="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zh-CN" altLang="en-US" sz="1800">
              <a:solidFill>
                <a:prstClr val="white"/>
              </a:solidFill>
            </a:endParaRPr>
          </a:p>
        </p:txBody>
      </p:sp>
      <p:sp>
        <p:nvSpPr>
          <p:cNvPr id="10" name="矩形 9"/>
          <p:cNvSpPr/>
          <p:nvPr userDrawn="1"/>
        </p:nvSpPr>
        <p:spPr>
          <a:xfrm>
            <a:off x="1197" y="641676"/>
            <a:ext cx="9153364" cy="34289"/>
          </a:xfrm>
          <a:prstGeom prst="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zh-CN" altLang="en-US" sz="1800">
              <a:solidFill>
                <a:prstClr val="white"/>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algn="ctr" rtl="0" eaLnBrk="0" fontAlgn="base" hangingPunct="0">
        <a:spcBef>
          <a:spcPct val="0"/>
        </a:spcBef>
        <a:spcAft>
          <a:spcPct val="0"/>
        </a:spcAft>
        <a:defRPr sz="2475" kern="1200">
          <a:solidFill>
            <a:schemeClr val="tx1"/>
          </a:solidFill>
          <a:latin typeface="+mj-lt"/>
          <a:ea typeface="+mj-ea"/>
          <a:cs typeface="+mj-cs"/>
        </a:defRPr>
      </a:lvl1pPr>
      <a:lvl2pPr algn="ctr" rtl="0" eaLnBrk="0" fontAlgn="base" hangingPunct="0">
        <a:spcBef>
          <a:spcPct val="0"/>
        </a:spcBef>
        <a:spcAft>
          <a:spcPct val="0"/>
        </a:spcAft>
        <a:defRPr sz="247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247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247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2475">
          <a:solidFill>
            <a:schemeClr val="tx1"/>
          </a:solidFill>
          <a:latin typeface="Calibri" panose="020F0502020204030204" pitchFamily="34" charset="0"/>
          <a:ea typeface="宋体" panose="02010600030101010101" pitchFamily="2" charset="-122"/>
        </a:defRPr>
      </a:lvl5pPr>
      <a:lvl6pPr marL="257175" algn="ctr" rtl="0" fontAlgn="base">
        <a:spcBef>
          <a:spcPct val="0"/>
        </a:spcBef>
        <a:spcAft>
          <a:spcPct val="0"/>
        </a:spcAft>
        <a:defRPr sz="2475">
          <a:solidFill>
            <a:schemeClr val="tx1"/>
          </a:solidFill>
          <a:latin typeface="Calibri" panose="020F0502020204030204" pitchFamily="34" charset="0"/>
          <a:ea typeface="宋体" panose="02010600030101010101" pitchFamily="2" charset="-122"/>
        </a:defRPr>
      </a:lvl6pPr>
      <a:lvl7pPr marL="514350" algn="ctr" rtl="0" fontAlgn="base">
        <a:spcBef>
          <a:spcPct val="0"/>
        </a:spcBef>
        <a:spcAft>
          <a:spcPct val="0"/>
        </a:spcAft>
        <a:defRPr sz="2475">
          <a:solidFill>
            <a:schemeClr val="tx1"/>
          </a:solidFill>
          <a:latin typeface="Calibri" panose="020F0502020204030204" pitchFamily="34" charset="0"/>
          <a:ea typeface="宋体" panose="02010600030101010101" pitchFamily="2" charset="-122"/>
        </a:defRPr>
      </a:lvl7pPr>
      <a:lvl8pPr marL="771525" algn="ctr" rtl="0" fontAlgn="base">
        <a:spcBef>
          <a:spcPct val="0"/>
        </a:spcBef>
        <a:spcAft>
          <a:spcPct val="0"/>
        </a:spcAft>
        <a:defRPr sz="2475">
          <a:solidFill>
            <a:schemeClr val="tx1"/>
          </a:solidFill>
          <a:latin typeface="Calibri" panose="020F0502020204030204" pitchFamily="34" charset="0"/>
          <a:ea typeface="宋体" panose="02010600030101010101" pitchFamily="2" charset="-122"/>
        </a:defRPr>
      </a:lvl8pPr>
      <a:lvl9pPr marL="1028700" algn="ctr" rtl="0" fontAlgn="base">
        <a:spcBef>
          <a:spcPct val="0"/>
        </a:spcBef>
        <a:spcAft>
          <a:spcPct val="0"/>
        </a:spcAft>
        <a:defRPr sz="2475">
          <a:solidFill>
            <a:schemeClr val="tx1"/>
          </a:solidFill>
          <a:latin typeface="Calibri" panose="020F0502020204030204" pitchFamily="34" charset="0"/>
          <a:ea typeface="宋体" panose="02010600030101010101" pitchFamily="2" charset="-122"/>
        </a:defRPr>
      </a:lvl9pPr>
    </p:titleStyle>
    <p:bodyStyle>
      <a:lvl1pPr marL="193040" indent="-19304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1pPr>
      <a:lvl2pPr marL="417830" indent="-160655" algn="l" rtl="0" eaLnBrk="0" fontAlgn="base" hangingPunct="0">
        <a:spcBef>
          <a:spcPct val="20000"/>
        </a:spcBef>
        <a:spcAft>
          <a:spcPct val="0"/>
        </a:spcAft>
        <a:buFont typeface="Arial" panose="020B0604020202020204" pitchFamily="34" charset="0"/>
        <a:buChar char="–"/>
        <a:defRPr sz="1575" kern="1200">
          <a:solidFill>
            <a:schemeClr val="tx1"/>
          </a:solidFill>
          <a:latin typeface="+mn-lt"/>
          <a:ea typeface="+mn-ea"/>
          <a:cs typeface="+mn-cs"/>
        </a:defRPr>
      </a:lvl2pPr>
      <a:lvl3pPr marL="642620" indent="-128270" algn="l" rtl="0" eaLnBrk="0" fontAlgn="base" hangingPunct="0">
        <a:spcBef>
          <a:spcPct val="20000"/>
        </a:spcBef>
        <a:spcAft>
          <a:spcPct val="0"/>
        </a:spcAft>
        <a:buFont typeface="Arial" panose="020B0604020202020204" pitchFamily="34" charset="0"/>
        <a:buChar char="•"/>
        <a:defRPr sz="1350" kern="1200">
          <a:solidFill>
            <a:schemeClr val="tx1"/>
          </a:solidFill>
          <a:latin typeface="+mn-lt"/>
          <a:ea typeface="+mn-ea"/>
          <a:cs typeface="+mn-cs"/>
        </a:defRPr>
      </a:lvl3pPr>
      <a:lvl4pPr marL="899795" indent="-128270" algn="l" rtl="0" eaLnBrk="0" fontAlgn="base" hangingPunct="0">
        <a:spcBef>
          <a:spcPct val="20000"/>
        </a:spcBef>
        <a:spcAft>
          <a:spcPct val="0"/>
        </a:spcAft>
        <a:buFont typeface="Arial" panose="020B0604020202020204" pitchFamily="34" charset="0"/>
        <a:buChar char="–"/>
        <a:defRPr sz="1125" kern="1200">
          <a:solidFill>
            <a:schemeClr val="tx1"/>
          </a:solidFill>
          <a:latin typeface="+mn-lt"/>
          <a:ea typeface="+mn-ea"/>
          <a:cs typeface="+mn-cs"/>
        </a:defRPr>
      </a:lvl4pPr>
      <a:lvl5pPr marL="1156970" indent="-128270" algn="l" rtl="0" eaLnBrk="0" fontAlgn="base" hangingPunct="0">
        <a:spcBef>
          <a:spcPct val="20000"/>
        </a:spcBef>
        <a:spcAft>
          <a:spcPct val="0"/>
        </a:spcAft>
        <a:buFont typeface="Arial" panose="020B0604020202020204" pitchFamily="34" charset="0"/>
        <a:buChar char="»"/>
        <a:defRPr sz="1125" kern="1200">
          <a:solidFill>
            <a:schemeClr val="tx1"/>
          </a:solidFill>
          <a:latin typeface="+mn-lt"/>
          <a:ea typeface="+mn-ea"/>
          <a:cs typeface="+mn-cs"/>
        </a:defRPr>
      </a:lvl5pPr>
      <a:lvl6pPr marL="1414145" indent="-128270"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320" indent="-128270"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495" indent="-128270"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670" indent="-128270"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notesSlide" Target="../notesSlides/notesSlide17.xml"/><Relationship Id="rId26" Type="http://schemas.openxmlformats.org/officeDocument/2006/relationships/image" Target="../media/image43.png"/><Relationship Id="rId3" Type="http://schemas.openxmlformats.org/officeDocument/2006/relationships/tags" Target="../tags/tag8.xml"/><Relationship Id="rId21" Type="http://schemas.openxmlformats.org/officeDocument/2006/relationships/image" Target="../media/image38.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slideLayout" Target="../slideLayouts/slideLayout10.xml"/><Relationship Id="rId25" Type="http://schemas.openxmlformats.org/officeDocument/2006/relationships/image" Target="../media/image42.png"/><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image" Target="../media/image37.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41.jpe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40.png"/><Relationship Id="rId10" Type="http://schemas.openxmlformats.org/officeDocument/2006/relationships/tags" Target="../tags/tag15.xml"/><Relationship Id="rId19" Type="http://schemas.openxmlformats.org/officeDocument/2006/relationships/image" Target="../media/image36.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jpe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2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27.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5.xml"/><Relationship Id="rId7" Type="http://schemas.openxmlformats.org/officeDocument/2006/relationships/image" Target="../media/image16.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15.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55428"/>
            <a:ext cx="9144000" cy="1206825"/>
          </a:xfrm>
          <a:prstGeom prst="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文本框 9"/>
          <p:cNvSpPr txBox="1"/>
          <p:nvPr/>
        </p:nvSpPr>
        <p:spPr>
          <a:xfrm>
            <a:off x="151765" y="72390"/>
            <a:ext cx="9132570" cy="506730"/>
          </a:xfrm>
          <a:prstGeom prst="rect">
            <a:avLst/>
          </a:prstGeom>
        </p:spPr>
        <p:txBody>
          <a:bodyPr wrap="square">
            <a:spAutoFit/>
          </a:bodyPr>
          <a:lstStyle>
            <a:defPPr>
              <a:defRPr lang="zh-CN"/>
            </a:defPPr>
            <a:lvl1pPr fontAlgn="base">
              <a:spcBef>
                <a:spcPct val="0"/>
              </a:spcBef>
              <a:spcAft>
                <a:spcPct val="0"/>
              </a:spcAft>
              <a:defRPr kumimoji="1" sz="2800" b="1">
                <a:solidFill>
                  <a:srgbClr val="005391"/>
                </a:solidFill>
                <a:latin typeface="微软雅黑" panose="020B0503020204020204" pitchFamily="34" charset="-122"/>
                <a:ea typeface="微软雅黑" panose="020B0503020204020204" pitchFamily="34" charset="-122"/>
              </a:defRPr>
            </a:lvl1pPr>
          </a:lstStyle>
          <a:p>
            <a:pPr algn="ctr" defTabSz="843915">
              <a:defRPr/>
            </a:pPr>
            <a:r>
              <a:rPr lang="zh-CN" altLang="en-US" sz="2700" dirty="0">
                <a:latin typeface="Arial" panose="020B0604020202020204" pitchFamily="34" charset="0"/>
              </a:rPr>
              <a:t>上海市</a:t>
            </a:r>
            <a:r>
              <a:rPr lang="en-US" altLang="zh-CN" sz="2700" dirty="0">
                <a:latin typeface="Arial" panose="020B0604020202020204" pitchFamily="34" charset="0"/>
              </a:rPr>
              <a:t>2024</a:t>
            </a:r>
            <a:r>
              <a:rPr lang="zh-CN" altLang="en-US" sz="2700" dirty="0">
                <a:latin typeface="Arial" panose="020B0604020202020204" pitchFamily="34" charset="0"/>
              </a:rPr>
              <a:t>年度</a:t>
            </a:r>
            <a:r>
              <a:rPr sz="2700" dirty="0">
                <a:latin typeface="Arial" panose="020B0604020202020204" pitchFamily="34" charset="0"/>
              </a:rPr>
              <a:t>科技创新行动计划</a:t>
            </a:r>
            <a:r>
              <a:rPr lang="en-US" sz="2700" dirty="0">
                <a:latin typeface="Arial" panose="020B0604020202020204" pitchFamily="34" charset="0"/>
              </a:rPr>
              <a:t>·</a:t>
            </a:r>
            <a:r>
              <a:rPr sz="2700" dirty="0">
                <a:latin typeface="Arial" panose="020B0604020202020204" pitchFamily="34" charset="0"/>
              </a:rPr>
              <a:t>6G前沿技术领域项目</a:t>
            </a:r>
          </a:p>
        </p:txBody>
      </p:sp>
      <p:sp>
        <p:nvSpPr>
          <p:cNvPr id="12" name="Rectangle 13"/>
          <p:cNvSpPr>
            <a:spLocks noChangeArrowheads="1"/>
          </p:cNvSpPr>
          <p:nvPr/>
        </p:nvSpPr>
        <p:spPr bwMode="auto">
          <a:xfrm>
            <a:off x="3262233" y="4771390"/>
            <a:ext cx="2461895" cy="389890"/>
          </a:xfrm>
          <a:prstGeom prst="rect">
            <a:avLst/>
          </a:prstGeom>
          <a:noFill/>
          <a:ln>
            <a:noFill/>
          </a:ln>
          <a:effectLst>
            <a:prstShdw prst="shdw17" dist="17961" dir="2700000">
              <a:schemeClr val="accent1">
                <a:gamma/>
                <a:shade val="60000"/>
                <a:invGamma/>
              </a:schemeClr>
            </a:prstShdw>
          </a:effectLst>
        </p:spPr>
        <p:txBody>
          <a:bodyPr wrap="square" lIns="68578" tIns="34288" rIns="68578" bIns="34288">
            <a:spAutoFit/>
          </a:bodyPr>
          <a:lstStyle/>
          <a:p>
            <a:pPr algn="ctr" defTabSz="685800" fontAlgn="base">
              <a:spcBef>
                <a:spcPct val="0"/>
              </a:spcBef>
              <a:spcAft>
                <a:spcPct val="0"/>
              </a:spcAft>
              <a:defRPr/>
            </a:pPr>
            <a:r>
              <a:rPr kumimoji="1" lang="en-US" altLang="zh-CN" sz="2100" b="1" dirty="0">
                <a:solidFill>
                  <a:srgbClr val="005391"/>
                </a:solidFill>
                <a:latin typeface="Arial" panose="020B0604020202020204" pitchFamily="34" charset="0"/>
                <a:ea typeface="微软雅黑" panose="020B0503020204020204" pitchFamily="34" charset="-122"/>
                <a:cs typeface="Times New Roman" panose="02020603050405020304" pitchFamily="18" charset="0"/>
              </a:rPr>
              <a:t>2024</a:t>
            </a:r>
            <a:r>
              <a:rPr kumimoji="1" lang="zh-CN" altLang="en-US" sz="2100" b="1" dirty="0">
                <a:solidFill>
                  <a:srgbClr val="005391"/>
                </a:solidFill>
                <a:latin typeface="Arial" panose="020B0604020202020204" pitchFamily="34" charset="0"/>
                <a:ea typeface="微软雅黑" panose="020B0503020204020204" pitchFamily="34" charset="-122"/>
                <a:cs typeface="Times New Roman" panose="02020603050405020304" pitchFamily="18" charset="0"/>
              </a:rPr>
              <a:t>年</a:t>
            </a:r>
            <a:r>
              <a:rPr kumimoji="1" lang="en-US" altLang="zh-CN" sz="2100" b="1" dirty="0">
                <a:solidFill>
                  <a:srgbClr val="005391"/>
                </a:solidFill>
                <a:latin typeface="Arial" panose="020B0604020202020204" pitchFamily="34" charset="0"/>
                <a:ea typeface="微软雅黑" panose="020B0503020204020204" pitchFamily="34" charset="-122"/>
                <a:cs typeface="Times New Roman" panose="02020603050405020304" pitchFamily="18" charset="0"/>
              </a:rPr>
              <a:t>11</a:t>
            </a:r>
            <a:r>
              <a:rPr kumimoji="1" lang="zh-CN" altLang="en-US" sz="2100" b="1" dirty="0">
                <a:solidFill>
                  <a:srgbClr val="005391"/>
                </a:solidFill>
                <a:latin typeface="Arial" panose="020B0604020202020204" pitchFamily="34" charset="0"/>
                <a:ea typeface="微软雅黑" panose="020B0503020204020204" pitchFamily="34" charset="-122"/>
                <a:cs typeface="Times New Roman" panose="02020603050405020304" pitchFamily="18" charset="0"/>
              </a:rPr>
              <a:t>月</a:t>
            </a:r>
          </a:p>
        </p:txBody>
      </p:sp>
      <p:sp>
        <p:nvSpPr>
          <p:cNvPr id="13" name="Rectangle 13"/>
          <p:cNvSpPr>
            <a:spLocks noChangeArrowheads="1"/>
          </p:cNvSpPr>
          <p:nvPr/>
        </p:nvSpPr>
        <p:spPr bwMode="auto">
          <a:xfrm>
            <a:off x="1847801" y="2090482"/>
            <a:ext cx="7425224" cy="906780"/>
          </a:xfrm>
          <a:prstGeom prst="rect">
            <a:avLst/>
          </a:prstGeom>
          <a:noFill/>
          <a:ln>
            <a:noFill/>
          </a:ln>
          <a:effectLst>
            <a:prstShdw prst="shdw17" dist="17961" dir="2700000">
              <a:schemeClr val="accent1">
                <a:gamma/>
                <a:shade val="60000"/>
                <a:invGamma/>
              </a:schemeClr>
            </a:prstShdw>
          </a:effectLst>
        </p:spPr>
        <p:txBody>
          <a:bodyPr wrap="square">
            <a:spAutoFit/>
          </a:bodyPr>
          <a:lstStyle/>
          <a:p>
            <a:pPr fontAlgn="base">
              <a:spcBef>
                <a:spcPct val="0"/>
              </a:spcBef>
              <a:spcAft>
                <a:spcPts val="600"/>
              </a:spcAft>
              <a:defRPr/>
            </a:pPr>
            <a:r>
              <a:rPr kumimoji="1" lang="zh-CN" altLang="en-US" sz="2400" b="1" dirty="0">
                <a:latin typeface="Arial" panose="020B0604020202020204" pitchFamily="34" charset="0"/>
                <a:ea typeface="微软雅黑" panose="020B0503020204020204" pitchFamily="34" charset="-122"/>
              </a:rPr>
              <a:t>项目负责人： 徐天衡  研究员</a:t>
            </a:r>
            <a:endParaRPr kumimoji="1" lang="en-US" altLang="zh-CN" sz="2400" b="1" dirty="0">
              <a:latin typeface="Arial" panose="020B0604020202020204" pitchFamily="34" charset="0"/>
              <a:ea typeface="微软雅黑" panose="020B0503020204020204" pitchFamily="34" charset="-122"/>
            </a:endParaRPr>
          </a:p>
          <a:p>
            <a:pPr fontAlgn="base">
              <a:spcBef>
                <a:spcPct val="0"/>
              </a:spcBef>
              <a:spcAft>
                <a:spcPct val="0"/>
              </a:spcAft>
              <a:defRPr/>
            </a:pPr>
            <a:r>
              <a:rPr kumimoji="1" lang="zh-CN" altLang="en-US" sz="2400" b="1" dirty="0">
                <a:latin typeface="Arial" panose="020B0604020202020204" pitchFamily="34" charset="0"/>
                <a:ea typeface="微软雅黑" panose="020B0503020204020204" pitchFamily="34" charset="-122"/>
              </a:rPr>
              <a:t>牵头单位：    中国科学院上海高等研究院</a:t>
            </a:r>
            <a:endParaRPr kumimoji="1" lang="en-US" altLang="zh-CN" sz="2400" b="1" dirty="0">
              <a:latin typeface="Arial" panose="020B0604020202020204" pitchFamily="34" charset="0"/>
              <a:ea typeface="微软雅黑" panose="020B0503020204020204" pitchFamily="34" charset="-122"/>
            </a:endParaRPr>
          </a:p>
        </p:txBody>
      </p:sp>
      <p:sp>
        <p:nvSpPr>
          <p:cNvPr id="15" name="矩形 14"/>
          <p:cNvSpPr/>
          <p:nvPr/>
        </p:nvSpPr>
        <p:spPr>
          <a:xfrm>
            <a:off x="1847801" y="3488524"/>
            <a:ext cx="1935578" cy="460375"/>
          </a:xfrm>
          <a:prstGeom prst="rect">
            <a:avLst/>
          </a:prstGeom>
        </p:spPr>
        <p:txBody>
          <a:bodyPr wrap="square">
            <a:spAutoFit/>
          </a:bodyPr>
          <a:lstStyle/>
          <a:p>
            <a:pPr fontAlgn="base">
              <a:spcBef>
                <a:spcPct val="0"/>
              </a:spcBef>
              <a:spcAft>
                <a:spcPct val="0"/>
              </a:spcAft>
              <a:defRPr/>
            </a:pPr>
            <a:r>
              <a:rPr kumimoji="1" lang="zh-CN" altLang="en-US" sz="2400" b="1" dirty="0">
                <a:latin typeface="Arial" panose="020B0604020202020204" pitchFamily="34" charset="0"/>
                <a:ea typeface="微软雅黑" panose="020B0503020204020204" pitchFamily="34" charset="-122"/>
              </a:rPr>
              <a:t>参与单位：</a:t>
            </a:r>
          </a:p>
        </p:txBody>
      </p:sp>
      <p:sp>
        <p:nvSpPr>
          <p:cNvPr id="16" name="文本框 15"/>
          <p:cNvSpPr txBox="1"/>
          <p:nvPr/>
        </p:nvSpPr>
        <p:spPr>
          <a:xfrm>
            <a:off x="512458" y="655427"/>
            <a:ext cx="8262918" cy="1174750"/>
          </a:xfrm>
          <a:prstGeom prst="rect">
            <a:avLst/>
          </a:prstGeom>
          <a:noFill/>
        </p:spPr>
        <p:txBody>
          <a:bodyPr wrap="square" lIns="68578" tIns="34288" rIns="68578" bIns="34288">
            <a:spAutoFit/>
          </a:bodyPr>
          <a:lstStyle/>
          <a:p>
            <a:pPr algn="ctr" defTabSz="843915" fontAlgn="base">
              <a:spcBef>
                <a:spcPct val="0"/>
              </a:spcBef>
              <a:spcAft>
                <a:spcPct val="0"/>
              </a:spcAft>
              <a:defRPr/>
            </a:pPr>
            <a:r>
              <a:rPr sz="3600" b="1" dirty="0">
                <a:solidFill>
                  <a:schemeClr val="bg1"/>
                </a:solidFill>
                <a:latin typeface="Arial" panose="020B0604020202020204" pitchFamily="34" charset="0"/>
                <a:ea typeface="微软雅黑" panose="020B0503020204020204" pitchFamily="34" charset="-122"/>
              </a:rPr>
              <a:t>6G无线信息中心网络</a:t>
            </a:r>
          </a:p>
          <a:p>
            <a:pPr algn="ctr" defTabSz="843915" fontAlgn="base">
              <a:spcBef>
                <a:spcPct val="0"/>
              </a:spcBef>
              <a:spcAft>
                <a:spcPct val="0"/>
              </a:spcAft>
              <a:defRPr/>
            </a:pPr>
            <a:r>
              <a:rPr sz="3600" b="1" dirty="0">
                <a:solidFill>
                  <a:schemeClr val="bg1"/>
                </a:solidFill>
                <a:latin typeface="Arial" panose="020B0604020202020204" pitchFamily="34" charset="0"/>
                <a:ea typeface="微软雅黑" panose="020B0503020204020204" pitchFamily="34" charset="-122"/>
              </a:rPr>
              <a:t>赋能AI关键技术研究</a:t>
            </a:r>
          </a:p>
        </p:txBody>
      </p:sp>
      <p:cxnSp>
        <p:nvCxnSpPr>
          <p:cNvPr id="4" name="直接连接符 3"/>
          <p:cNvCxnSpPr/>
          <p:nvPr/>
        </p:nvCxnSpPr>
        <p:spPr>
          <a:xfrm>
            <a:off x="0" y="4731990"/>
            <a:ext cx="9144000"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707904" y="3488524"/>
            <a:ext cx="5328592" cy="1198880"/>
          </a:xfrm>
          <a:prstGeom prst="rect">
            <a:avLst/>
          </a:prstGeom>
        </p:spPr>
        <p:txBody>
          <a:bodyPr wrap="square">
            <a:spAutoFit/>
          </a:bodyPr>
          <a:lstStyle/>
          <a:p>
            <a:pPr fontAlgn="base">
              <a:spcBef>
                <a:spcPct val="0"/>
              </a:spcBef>
              <a:spcAft>
                <a:spcPct val="0"/>
              </a:spcAft>
              <a:defRPr/>
            </a:pPr>
            <a:r>
              <a:rPr kumimoji="1" lang="zh-CN" altLang="en-US" sz="2400" dirty="0">
                <a:latin typeface="Arial" panose="020B0604020202020204" pitchFamily="34" charset="0"/>
                <a:ea typeface="微软雅黑" panose="020B0503020204020204" pitchFamily="34" charset="-122"/>
              </a:rPr>
              <a:t>上海交通大学</a:t>
            </a:r>
          </a:p>
          <a:p>
            <a:pPr fontAlgn="base">
              <a:spcBef>
                <a:spcPct val="0"/>
              </a:spcBef>
              <a:spcAft>
                <a:spcPct val="0"/>
              </a:spcAft>
              <a:defRPr/>
            </a:pPr>
            <a:r>
              <a:rPr kumimoji="1" lang="zh-CN" altLang="en-US" sz="2400" dirty="0">
                <a:latin typeface="Arial" panose="020B0604020202020204" pitchFamily="34" charset="0"/>
                <a:ea typeface="微软雅黑" panose="020B0503020204020204" pitchFamily="34" charset="-122"/>
              </a:rPr>
              <a:t>上海大学</a:t>
            </a:r>
          </a:p>
          <a:p>
            <a:pPr fontAlgn="base">
              <a:spcBef>
                <a:spcPct val="0"/>
              </a:spcBef>
              <a:spcAft>
                <a:spcPct val="0"/>
              </a:spcAft>
              <a:defRPr/>
            </a:pPr>
            <a:r>
              <a:rPr kumimoji="1" lang="zh-CN" altLang="en-US" sz="2400" dirty="0">
                <a:latin typeface="Arial" panose="020B0604020202020204" pitchFamily="34" charset="0"/>
                <a:ea typeface="微软雅黑" panose="020B0503020204020204" pitchFamily="34" charset="-122"/>
              </a:rPr>
              <a:t>同济大学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3068176" y="67272"/>
            <a:ext cx="3057247"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整体技术路线配置</a:t>
            </a:r>
          </a:p>
        </p:txBody>
      </p:sp>
      <p:pic>
        <p:nvPicPr>
          <p:cNvPr id="2" name="图片 1"/>
          <p:cNvPicPr>
            <a:picLocks noChangeAspect="1"/>
          </p:cNvPicPr>
          <p:nvPr/>
        </p:nvPicPr>
        <p:blipFill>
          <a:blip r:embed="rId3"/>
          <a:stretch>
            <a:fillRect/>
          </a:stretch>
        </p:blipFill>
        <p:spPr>
          <a:xfrm>
            <a:off x="1115616" y="722492"/>
            <a:ext cx="6870709" cy="44210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3"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Arial" panose="020B0604020202020204" pitchFamily="34" charset="0"/>
                <a:ea typeface="微软雅黑" panose="020B0503020204020204" pitchFamily="34" charset="-122"/>
              </a:rPr>
              <a:t>从海量感知数据中清洗出有用信息，</a:t>
            </a:r>
            <a:r>
              <a:rPr lang="zh-CN" altLang="en-US" sz="2000" b="1" dirty="0">
                <a:solidFill>
                  <a:srgbClr val="FFC000"/>
                </a:solidFill>
                <a:latin typeface="Arial" panose="020B0604020202020204" pitchFamily="34" charset="0"/>
                <a:ea typeface="微软雅黑" panose="020B0503020204020204" pitchFamily="34" charset="-122"/>
              </a:rPr>
              <a:t>保障数据结构性、准确性、可用性</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245324" y="857471"/>
            <a:ext cx="71755" cy="3512820"/>
            <a:chOff x="7541" y="1579"/>
            <a:chExt cx="113" cy="5532"/>
          </a:xfrm>
        </p:grpSpPr>
        <p:cxnSp>
          <p:nvCxnSpPr>
            <p:cNvPr id="19" name="直接连接符 18"/>
            <p:cNvCxnSpPr/>
            <p:nvPr/>
          </p:nvCxnSpPr>
          <p:spPr>
            <a:xfrm>
              <a:off x="7620" y="1579"/>
              <a:ext cx="34" cy="5533"/>
            </a:xfrm>
            <a:prstGeom prst="line">
              <a:avLst/>
            </a:prstGeom>
            <a:noFill/>
            <a:ln w="12700" cap="flat" cmpd="sng" algn="ctr">
              <a:solidFill>
                <a:srgbClr val="0069B8"/>
              </a:solidFill>
              <a:prstDash val="sysDash"/>
              <a:miter lim="800000"/>
            </a:ln>
          </p:spPr>
        </p:cxnSp>
        <p:cxnSp>
          <p:nvCxnSpPr>
            <p:cNvPr id="20" name="直接连接符 19"/>
            <p:cNvCxnSpPr/>
            <p:nvPr/>
          </p:nvCxnSpPr>
          <p:spPr>
            <a:xfrm>
              <a:off x="7541" y="1579"/>
              <a:ext cx="34" cy="5533"/>
            </a:xfrm>
            <a:prstGeom prst="line">
              <a:avLst/>
            </a:prstGeom>
            <a:noFill/>
            <a:ln w="12700" cap="flat" cmpd="sng" algn="ctr">
              <a:solidFill>
                <a:srgbClr val="0069B8"/>
              </a:solidFill>
              <a:prstDash val="sysDash"/>
              <a:miter lim="800000"/>
            </a:ln>
          </p:spPr>
        </p:cxnSp>
      </p:grpSp>
      <p:pic>
        <p:nvPicPr>
          <p:cNvPr id="21" name="图片 20" descr="研究内容1-2"/>
          <p:cNvPicPr>
            <a:picLocks noChangeAspect="1"/>
          </p:cNvPicPr>
          <p:nvPr/>
        </p:nvPicPr>
        <p:blipFill>
          <a:blip r:embed="rId3"/>
          <a:stretch>
            <a:fillRect/>
          </a:stretch>
        </p:blipFill>
        <p:spPr>
          <a:xfrm>
            <a:off x="6481416" y="1732174"/>
            <a:ext cx="2627088" cy="2238034"/>
          </a:xfrm>
          <a:prstGeom prst="rect">
            <a:avLst/>
          </a:prstGeom>
        </p:spPr>
      </p:pic>
      <p:sp>
        <p:nvSpPr>
          <p:cNvPr id="22" name="矩形 21"/>
          <p:cNvSpPr/>
          <p:nvPr/>
        </p:nvSpPr>
        <p:spPr>
          <a:xfrm>
            <a:off x="2350031" y="67272"/>
            <a:ext cx="4493538"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研究内容一：资源智能感知</a:t>
            </a:r>
          </a:p>
        </p:txBody>
      </p:sp>
      <p:grpSp>
        <p:nvGrpSpPr>
          <p:cNvPr id="6" name="组合 5"/>
          <p:cNvGrpSpPr/>
          <p:nvPr/>
        </p:nvGrpSpPr>
        <p:grpSpPr>
          <a:xfrm>
            <a:off x="-46428" y="775697"/>
            <a:ext cx="3378612" cy="3795805"/>
            <a:chOff x="-46428" y="775697"/>
            <a:chExt cx="3378612" cy="3795805"/>
          </a:xfrm>
        </p:grpSpPr>
        <p:sp>
          <p:nvSpPr>
            <p:cNvPr id="25" name="矩形 18"/>
            <p:cNvSpPr>
              <a:spLocks noChangeArrowheads="1"/>
            </p:cNvSpPr>
            <p:nvPr/>
          </p:nvSpPr>
          <p:spPr bwMode="auto">
            <a:xfrm>
              <a:off x="386397" y="775697"/>
              <a:ext cx="294578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CC0000"/>
                </a:buClr>
                <a:defRPr/>
              </a:pPr>
              <a:r>
                <a:rPr lang="zh-CN" altLang="en-US" sz="2000" b="1" dirty="0">
                  <a:solidFill>
                    <a:srgbClr val="000000"/>
                  </a:solidFill>
                  <a:latin typeface="+mn-ea"/>
                  <a:ea typeface="+mn-ea"/>
                </a:rPr>
                <a:t>问题与挑战</a:t>
              </a:r>
              <a:r>
                <a:rPr lang="zh-CN" altLang="en-US" sz="1600" b="1" dirty="0">
                  <a:solidFill>
                    <a:srgbClr val="000000"/>
                  </a:solidFill>
                  <a:latin typeface="+mn-ea"/>
                  <a:ea typeface="+mn-ea"/>
                </a:rPr>
                <a:t>：</a:t>
              </a:r>
              <a:endParaRPr kumimoji="0" lang="en-US" altLang="zh-CN" sz="1600" b="1" dirty="0">
                <a:solidFill>
                  <a:srgbClr val="000000"/>
                </a:solidFill>
                <a:latin typeface="+mn-ea"/>
                <a:ea typeface="+mn-ea"/>
              </a:endParaRPr>
            </a:p>
          </p:txBody>
        </p:sp>
        <p:sp>
          <p:nvSpPr>
            <p:cNvPr id="4" name="矩形 3"/>
            <p:cNvSpPr/>
            <p:nvPr/>
          </p:nvSpPr>
          <p:spPr>
            <a:xfrm>
              <a:off x="-46428" y="1709180"/>
              <a:ext cx="2630808" cy="2862322"/>
            </a:xfrm>
            <a:prstGeom prst="rect">
              <a:avLst/>
            </a:prstGeom>
          </p:spPr>
          <p:txBody>
            <a:bodyPr wrap="square">
              <a:spAutoFit/>
            </a:bodyPr>
            <a:lstStyle/>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资源信息</a:t>
              </a:r>
              <a:r>
                <a:rPr lang="zh-CN" altLang="en-US" sz="1800" b="1" dirty="0">
                  <a:solidFill>
                    <a:srgbClr val="C00000"/>
                  </a:solidFill>
                  <a:latin typeface="+mn-ea"/>
                </a:rPr>
                <a:t>多维</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感知数据</a:t>
              </a:r>
              <a:r>
                <a:rPr lang="zh-CN" altLang="en-US" sz="1800" b="1" dirty="0">
                  <a:solidFill>
                    <a:srgbClr val="C00000"/>
                  </a:solidFill>
                  <a:latin typeface="+mn-ea"/>
                </a:rPr>
                <a:t>海量</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用户需求</a:t>
              </a:r>
              <a:r>
                <a:rPr lang="zh-CN" altLang="en-US" sz="1800" b="1" dirty="0">
                  <a:solidFill>
                    <a:srgbClr val="C00000"/>
                  </a:solidFill>
                  <a:latin typeface="+mn-ea"/>
                </a:rPr>
                <a:t>随机</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态势更新</a:t>
              </a:r>
              <a:r>
                <a:rPr lang="zh-CN" altLang="en-US" sz="1800" b="1" dirty="0">
                  <a:solidFill>
                    <a:srgbClr val="C00000"/>
                  </a:solidFill>
                  <a:latin typeface="+mn-ea"/>
                </a:rPr>
                <a:t>缓慢</a:t>
              </a:r>
              <a:endParaRPr lang="en-US" altLang="zh-CN" sz="1800" b="1" dirty="0">
                <a:solidFill>
                  <a:srgbClr val="C00000"/>
                </a:solidFill>
                <a:latin typeface="+mn-ea"/>
              </a:endParaRPr>
            </a:p>
            <a:p>
              <a:pPr marL="457200" lvl="1" eaLnBrk="0" hangingPunct="0">
                <a:lnSpc>
                  <a:spcPct val="200000"/>
                </a:lnSpc>
                <a:buSzPct val="50000"/>
                <a:tabLst>
                  <a:tab pos="185420" algn="l"/>
                </a:tabLst>
                <a:defRPr/>
              </a:pPr>
              <a:endParaRPr lang="en-US" altLang="zh-CN" sz="1800" b="1" dirty="0">
                <a:solidFill>
                  <a:srgbClr val="000000"/>
                </a:solidFill>
                <a:latin typeface="Arial" panose="020B0604020202020204" pitchFamily="34" charset="0"/>
                <a:ea typeface="黑体" panose="02010609060101010101" pitchFamily="2" charset="-122"/>
              </a:endParaRPr>
            </a:p>
          </p:txBody>
        </p:sp>
      </p:grpSp>
      <p:grpSp>
        <p:nvGrpSpPr>
          <p:cNvPr id="8" name="组合 7"/>
          <p:cNvGrpSpPr/>
          <p:nvPr/>
        </p:nvGrpSpPr>
        <p:grpSpPr>
          <a:xfrm>
            <a:off x="3496602" y="775697"/>
            <a:ext cx="6007438" cy="869302"/>
            <a:chOff x="3913475" y="763118"/>
            <a:chExt cx="6007438" cy="869302"/>
          </a:xfrm>
        </p:grpSpPr>
        <p:sp>
          <p:nvSpPr>
            <p:cNvPr id="16" name="矩形 18"/>
            <p:cNvSpPr>
              <a:spLocks noChangeArrowheads="1"/>
            </p:cNvSpPr>
            <p:nvPr/>
          </p:nvSpPr>
          <p:spPr bwMode="auto">
            <a:xfrm>
              <a:off x="3913475" y="763118"/>
              <a:ext cx="4637303" cy="86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00B050"/>
                </a:buClr>
                <a:defRPr/>
              </a:pPr>
              <a:r>
                <a:rPr lang="zh-CN" altLang="en-US" sz="2000" b="1" dirty="0">
                  <a:solidFill>
                    <a:srgbClr val="000000"/>
                  </a:solidFill>
                  <a:latin typeface="+mn-ea"/>
                  <a:ea typeface="+mn-ea"/>
                </a:rPr>
                <a:t>技术路线</a:t>
              </a:r>
              <a:r>
                <a:rPr lang="zh-CN" altLang="en-US" sz="1600" b="1" dirty="0">
                  <a:solidFill>
                    <a:srgbClr val="000000"/>
                  </a:solidFill>
                  <a:latin typeface="+mn-ea"/>
                  <a:ea typeface="+mn-ea"/>
                </a:rPr>
                <a:t>：</a:t>
              </a:r>
              <a:endParaRPr lang="en-US" altLang="zh-CN" sz="1600" b="1" dirty="0">
                <a:solidFill>
                  <a:srgbClr val="000000"/>
                </a:solidFill>
                <a:latin typeface="+mn-ea"/>
                <a:ea typeface="+mn-ea"/>
              </a:endParaRPr>
            </a:p>
          </p:txBody>
        </p:sp>
        <p:sp>
          <p:nvSpPr>
            <p:cNvPr id="7" name="矩形 6"/>
            <p:cNvSpPr/>
            <p:nvPr/>
          </p:nvSpPr>
          <p:spPr>
            <a:xfrm>
              <a:off x="5348913" y="780452"/>
              <a:ext cx="4572000" cy="584775"/>
            </a:xfrm>
            <a:prstGeom prst="rect">
              <a:avLst/>
            </a:prstGeom>
          </p:spPr>
          <p:txBody>
            <a:bodyPr>
              <a:spAutoFit/>
            </a:bodyPr>
            <a:lstStyle/>
            <a:p>
              <a:pPr algn="ctr">
                <a:buClr>
                  <a:srgbClr val="00B050"/>
                </a:buClr>
                <a:defRPr/>
              </a:pPr>
              <a:r>
                <a:rPr lang="zh-CN" altLang="en-US" sz="1600" dirty="0">
                  <a:solidFill>
                    <a:srgbClr val="000000"/>
                  </a:solidFill>
                  <a:latin typeface="+mn-ea"/>
                </a:rPr>
                <a:t>无线信息中心网路使能的多维资源</a:t>
              </a:r>
              <a:endParaRPr lang="en-US" altLang="zh-CN" sz="1600" dirty="0">
                <a:solidFill>
                  <a:srgbClr val="000000"/>
                </a:solidFill>
                <a:latin typeface="+mn-ea"/>
              </a:endParaRPr>
            </a:p>
            <a:p>
              <a:pPr algn="ctr">
                <a:buClr>
                  <a:srgbClr val="00B050"/>
                </a:buClr>
                <a:defRPr/>
              </a:pPr>
              <a:r>
                <a:rPr lang="zh-CN" altLang="en-US" sz="1600" dirty="0">
                  <a:solidFill>
                    <a:srgbClr val="000000"/>
                  </a:solidFill>
                  <a:latin typeface="+mn-ea"/>
                </a:rPr>
                <a:t>智能感知与数据结构化表达</a:t>
              </a:r>
              <a:endParaRPr lang="en-US" altLang="zh-CN" sz="1600" dirty="0">
                <a:solidFill>
                  <a:srgbClr val="000000"/>
                </a:solidFill>
                <a:latin typeface="+mn-ea"/>
              </a:endParaRPr>
            </a:p>
          </p:txBody>
        </p:sp>
      </p:grpSp>
      <p:pic>
        <p:nvPicPr>
          <p:cNvPr id="27" name="图片 26" descr="研究内容1-1"/>
          <p:cNvPicPr>
            <a:picLocks noChangeAspect="1"/>
          </p:cNvPicPr>
          <p:nvPr/>
        </p:nvPicPr>
        <p:blipFill>
          <a:blip r:embed="rId4"/>
          <a:stretch>
            <a:fillRect/>
          </a:stretch>
        </p:blipFill>
        <p:spPr>
          <a:xfrm>
            <a:off x="3319864" y="1705798"/>
            <a:ext cx="3044029" cy="2264410"/>
          </a:xfrm>
          <a:prstGeom prst="rect">
            <a:avLst/>
          </a:prstGeom>
        </p:spPr>
      </p:pic>
      <p:sp>
        <p:nvSpPr>
          <p:cNvPr id="29" name="圆角矩形 1"/>
          <p:cNvSpPr/>
          <p:nvPr/>
        </p:nvSpPr>
        <p:spPr bwMode="auto">
          <a:xfrm>
            <a:off x="317750" y="1488036"/>
            <a:ext cx="2503477" cy="2745226"/>
          </a:xfrm>
          <a:prstGeom prst="roundRect">
            <a:avLst>
              <a:gd name="adj" fmla="val 5775"/>
            </a:avLst>
          </a:prstGeom>
          <a:noFill/>
          <a:ln w="28575" algn="ctr">
            <a:solidFill>
              <a:srgbClr val="FF0000"/>
            </a:solidFill>
            <a:round/>
          </a:ln>
        </p:spPr>
        <p:txBody>
          <a:bodyPr wrap="none" anchor="ctr"/>
          <a:lstStyle/>
          <a:p>
            <a:pPr marL="457200" lvl="1" eaLnBrk="0" hangingPunct="0">
              <a:lnSpc>
                <a:spcPct val="120000"/>
              </a:lnSpc>
              <a:buSzPct val="50000"/>
              <a:tabLst>
                <a:tab pos="185420" algn="l"/>
              </a:tabLst>
              <a:defRPr/>
            </a:pPr>
            <a:endParaRPr lang="en-US" altLang="zh-CN" sz="1800" b="1" dirty="0">
              <a:solidFill>
                <a:srgbClr val="000000"/>
              </a:solidFill>
              <a:latin typeface="Arial" panose="020B0604020202020204" pitchFamily="34" charset="0"/>
              <a:ea typeface="黑体" panose="0201060906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3"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Arial" panose="020B0604020202020204" pitchFamily="34" charset="0"/>
                <a:ea typeface="微软雅黑" panose="020B0503020204020204" pitchFamily="34" charset="-122"/>
              </a:rPr>
              <a:t>兼顾边缘</a:t>
            </a:r>
            <a:r>
              <a:rPr lang="en-US" altLang="zh-CN" sz="2000" b="1" dirty="0">
                <a:solidFill>
                  <a:prstClr val="white"/>
                </a:solidFill>
                <a:latin typeface="Arial" panose="020B0604020202020204" pitchFamily="34" charset="0"/>
                <a:ea typeface="微软雅黑" panose="020B0503020204020204" pitchFamily="34" charset="-122"/>
              </a:rPr>
              <a:t>AI</a:t>
            </a:r>
            <a:r>
              <a:rPr lang="zh-CN" altLang="en-US" sz="2000" b="1" dirty="0">
                <a:solidFill>
                  <a:prstClr val="white"/>
                </a:solidFill>
                <a:latin typeface="Arial" panose="020B0604020202020204" pitchFamily="34" charset="0"/>
                <a:ea typeface="微软雅黑" panose="020B0503020204020204" pitchFamily="34" charset="-122"/>
              </a:rPr>
              <a:t>模型</a:t>
            </a:r>
            <a:r>
              <a:rPr lang="zh-CN" altLang="en-US" sz="2000" b="1" dirty="0">
                <a:solidFill>
                  <a:srgbClr val="FFC000"/>
                </a:solidFill>
                <a:latin typeface="Arial" panose="020B0604020202020204" pitchFamily="34" charset="0"/>
                <a:ea typeface="微软雅黑" panose="020B0503020204020204" pitchFamily="34" charset="-122"/>
              </a:rPr>
              <a:t>时效性</a:t>
            </a:r>
            <a:r>
              <a:rPr lang="zh-CN" altLang="en-US" sz="2000" b="1" dirty="0">
                <a:solidFill>
                  <a:prstClr val="white"/>
                </a:solidFill>
                <a:latin typeface="Arial" panose="020B0604020202020204" pitchFamily="34" charset="0"/>
                <a:ea typeface="微软雅黑" panose="020B0503020204020204" pitchFamily="34" charset="-122"/>
              </a:rPr>
              <a:t>与业务数据的</a:t>
            </a:r>
            <a:r>
              <a:rPr lang="zh-CN" altLang="en-US" sz="2000" b="1" dirty="0">
                <a:solidFill>
                  <a:srgbClr val="FFC000"/>
                </a:solidFill>
                <a:latin typeface="Arial" panose="020B0604020202020204" pitchFamily="34" charset="0"/>
                <a:ea typeface="微软雅黑" panose="020B0503020204020204" pitchFamily="34" charset="-122"/>
              </a:rPr>
              <a:t>实时性</a:t>
            </a:r>
          </a:p>
        </p:txBody>
      </p:sp>
      <p:pic>
        <p:nvPicPr>
          <p:cNvPr id="15" name="图片 14" descr="研究内容2-1-模型拆分缓存分发与更新"/>
          <p:cNvPicPr>
            <a:picLocks noChangeAspect="1"/>
          </p:cNvPicPr>
          <p:nvPr/>
        </p:nvPicPr>
        <p:blipFill>
          <a:blip r:embed="rId3"/>
          <a:stretch>
            <a:fillRect/>
          </a:stretch>
        </p:blipFill>
        <p:spPr>
          <a:xfrm>
            <a:off x="3624005" y="1495501"/>
            <a:ext cx="2716808" cy="2227550"/>
          </a:xfrm>
          <a:prstGeom prst="rect">
            <a:avLst/>
          </a:prstGeom>
        </p:spPr>
      </p:pic>
      <p:pic>
        <p:nvPicPr>
          <p:cNvPr id="21" name="图片 20" descr="研究内容2-2- 分布式缓存与更新"/>
          <p:cNvPicPr>
            <a:picLocks noChangeAspect="1"/>
          </p:cNvPicPr>
          <p:nvPr/>
        </p:nvPicPr>
        <p:blipFill>
          <a:blip r:embed="rId4"/>
          <a:stretch>
            <a:fillRect/>
          </a:stretch>
        </p:blipFill>
        <p:spPr>
          <a:xfrm>
            <a:off x="6391757" y="1495501"/>
            <a:ext cx="2640308" cy="2257558"/>
          </a:xfrm>
          <a:prstGeom prst="rect">
            <a:avLst/>
          </a:prstGeom>
        </p:spPr>
      </p:pic>
      <p:sp>
        <p:nvSpPr>
          <p:cNvPr id="22" name="矩形 21"/>
          <p:cNvSpPr/>
          <p:nvPr/>
        </p:nvSpPr>
        <p:spPr>
          <a:xfrm>
            <a:off x="2110382" y="67272"/>
            <a:ext cx="4972836"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研究内容二</a:t>
            </a:r>
            <a:r>
              <a:rPr lang="en-US" altLang="zh-CN" sz="2800" b="1" dirty="0">
                <a:latin typeface="Arial" panose="020B0604020202020204" pitchFamily="34" charset="0"/>
                <a:ea typeface="微软雅黑" panose="020B0503020204020204" pitchFamily="34" charset="-122"/>
                <a:sym typeface="+mn-ea"/>
              </a:rPr>
              <a:t>:</a:t>
            </a:r>
            <a:r>
              <a:rPr lang="zh-CN" altLang="en-US" sz="2800" b="1" dirty="0">
                <a:latin typeface="Arial" panose="020B0604020202020204" pitchFamily="34" charset="0"/>
                <a:ea typeface="微软雅黑" panose="020B0503020204020204" pitchFamily="34" charset="-122"/>
                <a:sym typeface="+mn-ea"/>
              </a:rPr>
              <a:t>分布式缓存与分发</a:t>
            </a:r>
          </a:p>
        </p:txBody>
      </p:sp>
      <p:sp>
        <p:nvSpPr>
          <p:cNvPr id="25" name="矩形 24"/>
          <p:cNvSpPr/>
          <p:nvPr/>
        </p:nvSpPr>
        <p:spPr>
          <a:xfrm>
            <a:off x="4096859" y="4064126"/>
            <a:ext cx="1771100" cy="273050"/>
          </a:xfrm>
          <a:prstGeom prst="rect">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b="1" dirty="0">
                <a:solidFill>
                  <a:srgbClr val="002060"/>
                </a:solidFill>
                <a:latin typeface="Arial" panose="020B0604020202020204" pitchFamily="34" charset="0"/>
                <a:cs typeface="Arial" panose="020B0604020202020204" pitchFamily="34" charset="0"/>
              </a:rPr>
              <a:t>边缘</a:t>
            </a:r>
            <a:r>
              <a:rPr lang="en-US" altLang="zh-CN" sz="1200" b="1" dirty="0">
                <a:solidFill>
                  <a:srgbClr val="002060"/>
                </a:solidFill>
                <a:latin typeface="Arial" panose="020B0604020202020204" pitchFamily="34" charset="0"/>
                <a:cs typeface="Arial" panose="020B0604020202020204" pitchFamily="34" charset="0"/>
              </a:rPr>
              <a:t>AI</a:t>
            </a:r>
            <a:r>
              <a:rPr lang="zh-CN" altLang="en-US" sz="1200" b="1" dirty="0">
                <a:solidFill>
                  <a:srgbClr val="002060"/>
                </a:solidFill>
                <a:latin typeface="Arial" panose="020B0604020202020204" pitchFamily="34" charset="0"/>
                <a:cs typeface="Arial" panose="020B0604020202020204" pitchFamily="34" charset="0"/>
              </a:rPr>
              <a:t>模型</a:t>
            </a:r>
            <a:r>
              <a:rPr lang="zh-CN" altLang="en-US" sz="1200" b="1" dirty="0">
                <a:latin typeface="Arial" panose="020B0604020202020204" pitchFamily="34" charset="0"/>
                <a:cs typeface="Arial" panose="020B0604020202020204" pitchFamily="34" charset="0"/>
              </a:rPr>
              <a:t>拆分与缓存</a:t>
            </a:r>
            <a:endParaRPr lang="en-US" altLang="zh-CN" sz="1200" b="1" dirty="0">
              <a:latin typeface="Arial" panose="020B0604020202020204" pitchFamily="34" charset="0"/>
              <a:cs typeface="Arial" panose="020B0604020202020204" pitchFamily="34" charset="0"/>
            </a:endParaRPr>
          </a:p>
        </p:txBody>
      </p:sp>
      <p:sp>
        <p:nvSpPr>
          <p:cNvPr id="26" name="矩形 25"/>
          <p:cNvSpPr/>
          <p:nvPr/>
        </p:nvSpPr>
        <p:spPr>
          <a:xfrm>
            <a:off x="6826361" y="4064126"/>
            <a:ext cx="1771100" cy="273050"/>
          </a:xfrm>
          <a:prstGeom prst="rect">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b="1" dirty="0">
                <a:solidFill>
                  <a:srgbClr val="002060"/>
                </a:solidFill>
                <a:latin typeface="Arial" panose="020B0604020202020204" pitchFamily="34" charset="0"/>
                <a:cs typeface="Arial" panose="020B0604020202020204" pitchFamily="34" charset="0"/>
              </a:rPr>
              <a:t>业务数据</a:t>
            </a:r>
            <a:r>
              <a:rPr lang="zh-CN" altLang="en-US" sz="1200" b="1" dirty="0">
                <a:latin typeface="Arial" panose="020B0604020202020204" pitchFamily="34" charset="0"/>
                <a:cs typeface="Arial" panose="020B0604020202020204" pitchFamily="34" charset="0"/>
              </a:rPr>
              <a:t>分布式缓存</a:t>
            </a:r>
            <a:endParaRPr lang="en-US" altLang="zh-CN" sz="1200" b="1" dirty="0">
              <a:latin typeface="Arial" panose="020B0604020202020204" pitchFamily="34" charset="0"/>
              <a:cs typeface="Arial" panose="020B0604020202020204" pitchFamily="34" charset="0"/>
            </a:endParaRPr>
          </a:p>
        </p:txBody>
      </p:sp>
      <p:grpSp>
        <p:nvGrpSpPr>
          <p:cNvPr id="27" name="组合 26"/>
          <p:cNvGrpSpPr/>
          <p:nvPr/>
        </p:nvGrpSpPr>
        <p:grpSpPr>
          <a:xfrm>
            <a:off x="-130270" y="1488036"/>
            <a:ext cx="2951497" cy="2745226"/>
            <a:chOff x="-280778" y="1482709"/>
            <a:chExt cx="2951497" cy="2745226"/>
          </a:xfrm>
        </p:grpSpPr>
        <p:sp>
          <p:nvSpPr>
            <p:cNvPr id="29" name="圆角矩形 1"/>
            <p:cNvSpPr/>
            <p:nvPr/>
          </p:nvSpPr>
          <p:spPr bwMode="auto">
            <a:xfrm>
              <a:off x="167242" y="1482709"/>
              <a:ext cx="2503477" cy="2745226"/>
            </a:xfrm>
            <a:prstGeom prst="roundRect">
              <a:avLst>
                <a:gd name="adj" fmla="val 5775"/>
              </a:avLst>
            </a:prstGeom>
            <a:noFill/>
            <a:ln w="28575" algn="ctr">
              <a:solidFill>
                <a:srgbClr val="FF0000"/>
              </a:solidFill>
              <a:round/>
            </a:ln>
          </p:spPr>
          <p:txBody>
            <a:bodyPr wrap="none" anchor="ctr"/>
            <a:lstStyle/>
            <a:p>
              <a:pPr marL="457200" lvl="1" eaLnBrk="0" hangingPunct="0">
                <a:lnSpc>
                  <a:spcPct val="120000"/>
                </a:lnSpc>
                <a:buSzPct val="50000"/>
                <a:tabLst>
                  <a:tab pos="185420" algn="l"/>
                </a:tabLst>
                <a:defRPr/>
              </a:pPr>
              <a:endParaRPr lang="en-US" altLang="zh-CN" sz="1800" b="1" dirty="0">
                <a:solidFill>
                  <a:srgbClr val="000000"/>
                </a:solidFill>
                <a:latin typeface="Arial" panose="020B0604020202020204" pitchFamily="34" charset="0"/>
                <a:ea typeface="黑体" panose="02010609060101010101" pitchFamily="2" charset="-122"/>
              </a:endParaRPr>
            </a:p>
          </p:txBody>
        </p:sp>
        <p:sp>
          <p:nvSpPr>
            <p:cNvPr id="30" name="矩形 29"/>
            <p:cNvSpPr/>
            <p:nvPr/>
          </p:nvSpPr>
          <p:spPr>
            <a:xfrm>
              <a:off x="-280778" y="1679306"/>
              <a:ext cx="2764545" cy="2224776"/>
            </a:xfrm>
            <a:prstGeom prst="rect">
              <a:avLst/>
            </a:prstGeom>
          </p:spPr>
          <p:txBody>
            <a:bodyPr wrap="square">
              <a:spAutoFit/>
            </a:bodyPr>
            <a:lstStyle/>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模型部署</a:t>
              </a:r>
              <a:r>
                <a:rPr lang="zh-CN" altLang="en-US" sz="1800" b="1" dirty="0">
                  <a:solidFill>
                    <a:srgbClr val="C00000"/>
                  </a:solidFill>
                  <a:latin typeface="+mn-ea"/>
                </a:rPr>
                <a:t>开销大</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模型</a:t>
              </a:r>
              <a:r>
                <a:rPr lang="zh-CN" altLang="en-US" sz="1800" b="1" dirty="0">
                  <a:solidFill>
                    <a:srgbClr val="C00000"/>
                  </a:solidFill>
                  <a:latin typeface="+mn-ea"/>
                </a:rPr>
                <a:t>时效性差</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业务数据</a:t>
              </a:r>
              <a:r>
                <a:rPr lang="zh-CN" altLang="en-US" sz="1800" b="1" dirty="0">
                  <a:solidFill>
                    <a:srgbClr val="C00000"/>
                  </a:solidFill>
                  <a:latin typeface="+mn-ea"/>
                </a:rPr>
                <a:t>响应慢</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latin typeface="+mn-ea"/>
                </a:rPr>
                <a:t>业务</a:t>
              </a:r>
              <a:r>
                <a:rPr lang="zh-CN" altLang="en-US" sz="1800" b="1" dirty="0">
                  <a:solidFill>
                    <a:srgbClr val="C00000"/>
                  </a:solidFill>
                  <a:latin typeface="+mn-ea"/>
                </a:rPr>
                <a:t>实时性差</a:t>
              </a:r>
              <a:endParaRPr lang="en-US" altLang="zh-CN" sz="1800" b="1" dirty="0">
                <a:solidFill>
                  <a:srgbClr val="C00000"/>
                </a:solidFill>
                <a:latin typeface="+mn-ea"/>
              </a:endParaRPr>
            </a:p>
          </p:txBody>
        </p:sp>
      </p:grpSp>
      <p:grpSp>
        <p:nvGrpSpPr>
          <p:cNvPr id="31" name="组合 30"/>
          <p:cNvGrpSpPr/>
          <p:nvPr/>
        </p:nvGrpSpPr>
        <p:grpSpPr>
          <a:xfrm>
            <a:off x="3245324" y="857471"/>
            <a:ext cx="71755" cy="3512820"/>
            <a:chOff x="7541" y="1579"/>
            <a:chExt cx="113" cy="5532"/>
          </a:xfrm>
        </p:grpSpPr>
        <p:cxnSp>
          <p:nvCxnSpPr>
            <p:cNvPr id="32" name="直接连接符 31"/>
            <p:cNvCxnSpPr/>
            <p:nvPr/>
          </p:nvCxnSpPr>
          <p:spPr>
            <a:xfrm>
              <a:off x="7620" y="1579"/>
              <a:ext cx="34" cy="5533"/>
            </a:xfrm>
            <a:prstGeom prst="line">
              <a:avLst/>
            </a:prstGeom>
            <a:noFill/>
            <a:ln w="12700" cap="flat" cmpd="sng" algn="ctr">
              <a:solidFill>
                <a:srgbClr val="0069B8"/>
              </a:solidFill>
              <a:prstDash val="sysDash"/>
              <a:miter lim="800000"/>
            </a:ln>
          </p:spPr>
        </p:cxnSp>
        <p:cxnSp>
          <p:nvCxnSpPr>
            <p:cNvPr id="33" name="直接连接符 32"/>
            <p:cNvCxnSpPr/>
            <p:nvPr/>
          </p:nvCxnSpPr>
          <p:spPr>
            <a:xfrm>
              <a:off x="7541" y="1579"/>
              <a:ext cx="34" cy="5533"/>
            </a:xfrm>
            <a:prstGeom prst="line">
              <a:avLst/>
            </a:prstGeom>
            <a:noFill/>
            <a:ln w="12700" cap="flat" cmpd="sng" algn="ctr">
              <a:solidFill>
                <a:srgbClr val="0069B8"/>
              </a:solidFill>
              <a:prstDash val="sysDash"/>
              <a:miter lim="800000"/>
            </a:ln>
          </p:spPr>
        </p:cxnSp>
      </p:grpSp>
      <p:sp>
        <p:nvSpPr>
          <p:cNvPr id="34" name="矩形 18"/>
          <p:cNvSpPr>
            <a:spLocks noChangeArrowheads="1"/>
          </p:cNvSpPr>
          <p:nvPr/>
        </p:nvSpPr>
        <p:spPr bwMode="auto">
          <a:xfrm>
            <a:off x="386397" y="775697"/>
            <a:ext cx="294578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CC0000"/>
              </a:buClr>
              <a:defRPr/>
            </a:pPr>
            <a:r>
              <a:rPr lang="zh-CN" altLang="en-US" sz="2000" b="1" dirty="0">
                <a:solidFill>
                  <a:srgbClr val="000000"/>
                </a:solidFill>
                <a:latin typeface="+mn-ea"/>
                <a:ea typeface="+mn-ea"/>
              </a:rPr>
              <a:t>问题与挑战</a:t>
            </a:r>
            <a:r>
              <a:rPr lang="zh-CN" altLang="en-US" sz="1600" b="1" dirty="0">
                <a:solidFill>
                  <a:srgbClr val="000000"/>
                </a:solidFill>
                <a:latin typeface="+mn-ea"/>
                <a:ea typeface="+mn-ea"/>
              </a:rPr>
              <a:t>：</a:t>
            </a:r>
            <a:endParaRPr kumimoji="0" lang="en-US" altLang="zh-CN" sz="1600" b="1" dirty="0">
              <a:solidFill>
                <a:srgbClr val="000000"/>
              </a:solidFill>
              <a:latin typeface="+mn-ea"/>
              <a:ea typeface="+mn-ea"/>
            </a:endParaRPr>
          </a:p>
        </p:txBody>
      </p:sp>
      <p:grpSp>
        <p:nvGrpSpPr>
          <p:cNvPr id="41" name="组合 40"/>
          <p:cNvGrpSpPr/>
          <p:nvPr/>
        </p:nvGrpSpPr>
        <p:grpSpPr>
          <a:xfrm>
            <a:off x="3496602" y="775697"/>
            <a:ext cx="6007438" cy="869302"/>
            <a:chOff x="3913475" y="763118"/>
            <a:chExt cx="6007438" cy="869302"/>
          </a:xfrm>
        </p:grpSpPr>
        <p:sp>
          <p:nvSpPr>
            <p:cNvPr id="42" name="矩形 18"/>
            <p:cNvSpPr>
              <a:spLocks noChangeArrowheads="1"/>
            </p:cNvSpPr>
            <p:nvPr/>
          </p:nvSpPr>
          <p:spPr bwMode="auto">
            <a:xfrm>
              <a:off x="3913475" y="763118"/>
              <a:ext cx="4637303" cy="86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00B050"/>
                </a:buClr>
                <a:defRPr/>
              </a:pPr>
              <a:r>
                <a:rPr lang="zh-CN" altLang="en-US" sz="2000" b="1" dirty="0">
                  <a:solidFill>
                    <a:srgbClr val="000000"/>
                  </a:solidFill>
                  <a:latin typeface="+mn-ea"/>
                  <a:ea typeface="+mn-ea"/>
                </a:rPr>
                <a:t>技术路线</a:t>
              </a:r>
              <a:r>
                <a:rPr lang="zh-CN" altLang="en-US" sz="1600" b="1" dirty="0">
                  <a:solidFill>
                    <a:srgbClr val="000000"/>
                  </a:solidFill>
                  <a:latin typeface="+mn-ea"/>
                  <a:ea typeface="+mn-ea"/>
                </a:rPr>
                <a:t>：</a:t>
              </a:r>
              <a:endParaRPr lang="en-US" altLang="zh-CN" sz="1600" b="1" dirty="0">
                <a:solidFill>
                  <a:srgbClr val="000000"/>
                </a:solidFill>
                <a:latin typeface="+mn-ea"/>
                <a:ea typeface="+mn-ea"/>
              </a:endParaRPr>
            </a:p>
          </p:txBody>
        </p:sp>
        <p:sp>
          <p:nvSpPr>
            <p:cNvPr id="43" name="矩形 42"/>
            <p:cNvSpPr/>
            <p:nvPr/>
          </p:nvSpPr>
          <p:spPr>
            <a:xfrm>
              <a:off x="5348913" y="780452"/>
              <a:ext cx="4572000" cy="584775"/>
            </a:xfrm>
            <a:prstGeom prst="rect">
              <a:avLst/>
            </a:prstGeom>
          </p:spPr>
          <p:txBody>
            <a:bodyPr>
              <a:spAutoFit/>
            </a:bodyPr>
            <a:lstStyle/>
            <a:p>
              <a:pPr algn="ctr">
                <a:buClr>
                  <a:srgbClr val="00B050"/>
                </a:buClr>
                <a:defRPr/>
              </a:pPr>
              <a:r>
                <a:rPr lang="zh-CN" altLang="en-US" sz="1600" dirty="0">
                  <a:solidFill>
                    <a:srgbClr val="000000"/>
                  </a:solidFill>
                  <a:latin typeface="+mn-ea"/>
                </a:rPr>
                <a:t>无线信息中心网络驱动的</a:t>
              </a:r>
              <a:endParaRPr lang="en-US" altLang="zh-CN" sz="1600" dirty="0">
                <a:solidFill>
                  <a:srgbClr val="000000"/>
                </a:solidFill>
                <a:latin typeface="+mn-ea"/>
              </a:endParaRPr>
            </a:p>
            <a:p>
              <a:pPr algn="ctr">
                <a:buClr>
                  <a:srgbClr val="00B050"/>
                </a:buClr>
                <a:defRPr/>
              </a:pPr>
              <a:r>
                <a:rPr lang="zh-CN" altLang="en-US" sz="1600" dirty="0">
                  <a:solidFill>
                    <a:srgbClr val="000000"/>
                  </a:solidFill>
                  <a:latin typeface="+mn-ea"/>
                </a:rPr>
                <a:t>边缘</a:t>
              </a:r>
              <a:r>
                <a:rPr lang="en-US" altLang="zh-CN" sz="1600" dirty="0">
                  <a:solidFill>
                    <a:srgbClr val="000000"/>
                  </a:solidFill>
                  <a:latin typeface="+mn-ea"/>
                </a:rPr>
                <a:t>AI</a:t>
              </a:r>
              <a:r>
                <a:rPr lang="zh-CN" altLang="en-US" sz="1600" dirty="0">
                  <a:solidFill>
                    <a:srgbClr val="000000"/>
                  </a:solidFill>
                  <a:latin typeface="+mn-ea"/>
                </a:rPr>
                <a:t>模型分布式缓存与分发</a:t>
              </a:r>
              <a:endParaRPr lang="en-US" altLang="zh-CN" sz="1600" dirty="0">
                <a:solidFill>
                  <a:srgbClr val="000000"/>
                </a:solidFill>
                <a:latin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3"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Arial" panose="020B0604020202020204" pitchFamily="34" charset="0"/>
                <a:ea typeface="微软雅黑" panose="020B0503020204020204" pitchFamily="34" charset="-122"/>
              </a:rPr>
              <a:t>同步考虑</a:t>
            </a:r>
            <a:r>
              <a:rPr lang="zh-CN" altLang="en-US" sz="2000" b="1" dirty="0">
                <a:solidFill>
                  <a:schemeClr val="bg1"/>
                </a:solidFill>
                <a:latin typeface="Arial" panose="020B0604020202020204" pitchFamily="34" charset="0"/>
                <a:ea typeface="微软雅黑" panose="020B0503020204020204" pitchFamily="34" charset="-122"/>
              </a:rPr>
              <a:t>数据异构性</a:t>
            </a:r>
            <a:r>
              <a:rPr lang="en-US" altLang="zh-CN" sz="2000" b="1" dirty="0">
                <a:solidFill>
                  <a:schemeClr val="bg1"/>
                </a:solidFill>
                <a:latin typeface="Arial" panose="020B0604020202020204" pitchFamily="34" charset="0"/>
                <a:ea typeface="微软雅黑" panose="020B0503020204020204" pitchFamily="34" charset="-122"/>
              </a:rPr>
              <a:t>/</a:t>
            </a:r>
            <a:r>
              <a:rPr lang="zh-CN" altLang="en-US" sz="2000" b="1" dirty="0">
                <a:solidFill>
                  <a:schemeClr val="bg1"/>
                </a:solidFill>
                <a:latin typeface="Arial" panose="020B0604020202020204" pitchFamily="34" charset="0"/>
                <a:ea typeface="微软雅黑" panose="020B0503020204020204" pitchFamily="34" charset="-122"/>
              </a:rPr>
              <a:t>网络异构性</a:t>
            </a:r>
            <a:r>
              <a:rPr lang="zh-CN" altLang="en-US" sz="2000" b="1" dirty="0">
                <a:solidFill>
                  <a:prstClr val="white"/>
                </a:solidFill>
                <a:latin typeface="Arial" panose="020B0604020202020204" pitchFamily="34" charset="0"/>
                <a:ea typeface="微软雅黑" panose="020B0503020204020204" pitchFamily="34" charset="-122"/>
              </a:rPr>
              <a:t>影响，提升</a:t>
            </a:r>
            <a:r>
              <a:rPr lang="zh-CN" altLang="en-US" sz="2000" b="1" dirty="0">
                <a:solidFill>
                  <a:srgbClr val="FFC000"/>
                </a:solidFill>
                <a:latin typeface="Arial" panose="020B0604020202020204" pitchFamily="34" charset="0"/>
                <a:ea typeface="微软雅黑" panose="020B0503020204020204" pitchFamily="34" charset="-122"/>
              </a:rPr>
              <a:t>全局</a:t>
            </a:r>
            <a:r>
              <a:rPr lang="en-US" altLang="zh-CN" sz="2000" b="1" dirty="0">
                <a:solidFill>
                  <a:srgbClr val="FFC000"/>
                </a:solidFill>
                <a:latin typeface="Arial" panose="020B0604020202020204" pitchFamily="34" charset="0"/>
                <a:ea typeface="微软雅黑" panose="020B0503020204020204" pitchFamily="34" charset="-122"/>
              </a:rPr>
              <a:t>AI</a:t>
            </a:r>
            <a:r>
              <a:rPr lang="zh-CN" altLang="en-US" sz="2000" b="1" dirty="0">
                <a:solidFill>
                  <a:srgbClr val="FFC000"/>
                </a:solidFill>
                <a:latin typeface="Arial" panose="020B0604020202020204" pitchFamily="34" charset="0"/>
                <a:ea typeface="微软雅黑" panose="020B0503020204020204" pitchFamily="34" charset="-122"/>
              </a:rPr>
              <a:t>模型平衡</a:t>
            </a:r>
            <a:r>
              <a:rPr lang="zh-CN" altLang="en-US" sz="2000" b="1" dirty="0">
                <a:solidFill>
                  <a:prstClr val="white"/>
                </a:solidFill>
                <a:latin typeface="Arial" panose="020B0604020202020204" pitchFamily="34" charset="0"/>
                <a:ea typeface="微软雅黑" panose="020B0503020204020204" pitchFamily="34" charset="-122"/>
              </a:rPr>
              <a:t>与</a:t>
            </a:r>
            <a:r>
              <a:rPr lang="zh-CN" altLang="en-US" sz="2000" b="1" dirty="0">
                <a:solidFill>
                  <a:srgbClr val="FFC000"/>
                </a:solidFill>
                <a:latin typeface="Arial" panose="020B0604020202020204" pitchFamily="34" charset="0"/>
                <a:ea typeface="微软雅黑" panose="020B0503020204020204" pitchFamily="34" charset="-122"/>
              </a:rPr>
              <a:t>业务服务均衡性</a:t>
            </a:r>
          </a:p>
        </p:txBody>
      </p:sp>
      <p:pic>
        <p:nvPicPr>
          <p:cNvPr id="20" name="图片 7190" descr="BS_loc_compare_2"/>
          <p:cNvPicPr>
            <a:picLocks noChangeAspect="1" noChangeArrowheads="1"/>
          </p:cNvPicPr>
          <p:nvPr/>
        </p:nvPicPr>
        <p:blipFill>
          <a:blip r:embed="rId3">
            <a:extLst>
              <a:ext uri="{28A0092B-C50C-407E-A947-70E740481C1C}">
                <a14:useLocalDpi xmlns:a14="http://schemas.microsoft.com/office/drawing/2010/main" val="0"/>
              </a:ext>
            </a:extLst>
          </a:blip>
          <a:srcRect t="5132"/>
          <a:stretch>
            <a:fillRect/>
          </a:stretch>
        </p:blipFill>
        <p:spPr>
          <a:xfrm>
            <a:off x="6301450" y="1560296"/>
            <a:ext cx="2820035" cy="2312670"/>
          </a:xfrm>
          <a:prstGeom prst="rect">
            <a:avLst/>
          </a:prstGeom>
          <a:noFill/>
          <a:ln>
            <a:noFill/>
          </a:ln>
        </p:spPr>
      </p:pic>
      <p:sp>
        <p:nvSpPr>
          <p:cNvPr id="25" name="矩形 24"/>
          <p:cNvSpPr/>
          <p:nvPr/>
        </p:nvSpPr>
        <p:spPr>
          <a:xfrm>
            <a:off x="2170494" y="67272"/>
            <a:ext cx="4852611"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研究内容三：异构网络多连接</a:t>
            </a:r>
          </a:p>
        </p:txBody>
      </p:sp>
      <p:pic>
        <p:nvPicPr>
          <p:cNvPr id="26" name="图片 25" descr="研究内容3-1"/>
          <p:cNvPicPr>
            <a:picLocks noChangeAspect="1"/>
          </p:cNvPicPr>
          <p:nvPr/>
        </p:nvPicPr>
        <p:blipFill>
          <a:blip r:embed="rId4"/>
          <a:stretch>
            <a:fillRect/>
          </a:stretch>
        </p:blipFill>
        <p:spPr>
          <a:xfrm>
            <a:off x="3658833" y="1483016"/>
            <a:ext cx="2466320" cy="1448120"/>
          </a:xfrm>
          <a:prstGeom prst="rect">
            <a:avLst/>
          </a:prstGeom>
        </p:spPr>
      </p:pic>
      <p:sp>
        <p:nvSpPr>
          <p:cNvPr id="27" name="矩形 18"/>
          <p:cNvSpPr>
            <a:spLocks noChangeArrowheads="1"/>
          </p:cNvSpPr>
          <p:nvPr/>
        </p:nvSpPr>
        <p:spPr bwMode="auto">
          <a:xfrm>
            <a:off x="3496602" y="775697"/>
            <a:ext cx="4637303" cy="86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00B050"/>
              </a:buClr>
              <a:defRPr/>
            </a:pPr>
            <a:r>
              <a:rPr lang="zh-CN" altLang="en-US" sz="2000" b="1" dirty="0">
                <a:solidFill>
                  <a:srgbClr val="000000"/>
                </a:solidFill>
                <a:latin typeface="+mn-ea"/>
                <a:ea typeface="+mn-ea"/>
              </a:rPr>
              <a:t>技术路线</a:t>
            </a:r>
            <a:r>
              <a:rPr lang="zh-CN" altLang="en-US" sz="1600" b="1" dirty="0">
                <a:solidFill>
                  <a:srgbClr val="000000"/>
                </a:solidFill>
                <a:latin typeface="+mn-ea"/>
                <a:ea typeface="+mn-ea"/>
              </a:rPr>
              <a:t>：</a:t>
            </a:r>
            <a:endParaRPr lang="en-US" altLang="zh-CN" sz="1600" b="1" dirty="0">
              <a:solidFill>
                <a:srgbClr val="000000"/>
              </a:solidFill>
              <a:latin typeface="+mn-ea"/>
              <a:ea typeface="+mn-ea"/>
            </a:endParaRPr>
          </a:p>
        </p:txBody>
      </p:sp>
      <p:sp>
        <p:nvSpPr>
          <p:cNvPr id="28" name="矩形 27"/>
          <p:cNvSpPr/>
          <p:nvPr/>
        </p:nvSpPr>
        <p:spPr>
          <a:xfrm>
            <a:off x="4932040" y="793031"/>
            <a:ext cx="4572000" cy="830997"/>
          </a:xfrm>
          <a:prstGeom prst="rect">
            <a:avLst/>
          </a:prstGeom>
        </p:spPr>
        <p:txBody>
          <a:bodyPr>
            <a:spAutoFit/>
          </a:bodyPr>
          <a:lstStyle/>
          <a:p>
            <a:pPr algn="ctr">
              <a:buClr>
                <a:srgbClr val="00B050"/>
              </a:buClr>
              <a:defRPr/>
            </a:pPr>
            <a:r>
              <a:rPr lang="zh-CN" altLang="en-US" sz="1600" dirty="0">
                <a:solidFill>
                  <a:srgbClr val="000000"/>
                </a:solidFill>
                <a:latin typeface="+mn-ea"/>
              </a:rPr>
              <a:t>基于数据</a:t>
            </a:r>
            <a:r>
              <a:rPr lang="en-US" altLang="zh-CN" sz="1600" dirty="0">
                <a:solidFill>
                  <a:srgbClr val="000000"/>
                </a:solidFill>
                <a:latin typeface="+mn-ea"/>
              </a:rPr>
              <a:t>/</a:t>
            </a:r>
            <a:r>
              <a:rPr lang="zh-CN" altLang="en-US" sz="1600" dirty="0">
                <a:solidFill>
                  <a:srgbClr val="000000"/>
                </a:solidFill>
                <a:latin typeface="+mn-ea"/>
              </a:rPr>
              <a:t>网络异构性的边缘</a:t>
            </a:r>
            <a:r>
              <a:rPr lang="en-US" altLang="zh-CN" sz="1600" dirty="0">
                <a:solidFill>
                  <a:srgbClr val="000000"/>
                </a:solidFill>
                <a:latin typeface="+mn-ea"/>
              </a:rPr>
              <a:t>AI</a:t>
            </a:r>
          </a:p>
          <a:p>
            <a:pPr algn="ctr">
              <a:buClr>
                <a:srgbClr val="00B050"/>
              </a:buClr>
              <a:defRPr/>
            </a:pPr>
            <a:r>
              <a:rPr lang="zh-CN" altLang="en-US" sz="1600" dirty="0">
                <a:solidFill>
                  <a:srgbClr val="000000"/>
                </a:solidFill>
                <a:latin typeface="+mn-ea"/>
              </a:rPr>
              <a:t>学习效率提升与跨网络推理迁移</a:t>
            </a:r>
          </a:p>
          <a:p>
            <a:pPr algn="ctr">
              <a:buClr>
                <a:srgbClr val="00B050"/>
              </a:buClr>
              <a:defRPr/>
            </a:pPr>
            <a:endParaRPr lang="en-US" altLang="zh-CN" sz="1600" dirty="0">
              <a:solidFill>
                <a:srgbClr val="000000"/>
              </a:solidFill>
              <a:latin typeface="+mn-ea"/>
            </a:endParaRPr>
          </a:p>
        </p:txBody>
      </p:sp>
      <p:grpSp>
        <p:nvGrpSpPr>
          <p:cNvPr id="29" name="组合 28"/>
          <p:cNvGrpSpPr/>
          <p:nvPr/>
        </p:nvGrpSpPr>
        <p:grpSpPr>
          <a:xfrm>
            <a:off x="3245324" y="857471"/>
            <a:ext cx="71755" cy="3512820"/>
            <a:chOff x="7541" y="1579"/>
            <a:chExt cx="113" cy="5532"/>
          </a:xfrm>
        </p:grpSpPr>
        <p:cxnSp>
          <p:nvCxnSpPr>
            <p:cNvPr id="30" name="直接连接符 29"/>
            <p:cNvCxnSpPr/>
            <p:nvPr/>
          </p:nvCxnSpPr>
          <p:spPr>
            <a:xfrm>
              <a:off x="7620" y="1579"/>
              <a:ext cx="34" cy="5533"/>
            </a:xfrm>
            <a:prstGeom prst="line">
              <a:avLst/>
            </a:prstGeom>
            <a:noFill/>
            <a:ln w="12700" cap="flat" cmpd="sng" algn="ctr">
              <a:solidFill>
                <a:srgbClr val="0069B8"/>
              </a:solidFill>
              <a:prstDash val="sysDash"/>
              <a:miter lim="800000"/>
            </a:ln>
          </p:spPr>
        </p:cxnSp>
        <p:cxnSp>
          <p:nvCxnSpPr>
            <p:cNvPr id="31" name="直接连接符 30"/>
            <p:cNvCxnSpPr/>
            <p:nvPr/>
          </p:nvCxnSpPr>
          <p:spPr>
            <a:xfrm>
              <a:off x="7541" y="1579"/>
              <a:ext cx="34" cy="5533"/>
            </a:xfrm>
            <a:prstGeom prst="line">
              <a:avLst/>
            </a:prstGeom>
            <a:noFill/>
            <a:ln w="12700" cap="flat" cmpd="sng" algn="ctr">
              <a:solidFill>
                <a:srgbClr val="0069B8"/>
              </a:solidFill>
              <a:prstDash val="sysDash"/>
              <a:miter lim="800000"/>
            </a:ln>
          </p:spPr>
        </p:cxnSp>
      </p:grpSp>
      <p:sp>
        <p:nvSpPr>
          <p:cNvPr id="32" name="矩形 31"/>
          <p:cNvSpPr/>
          <p:nvPr/>
        </p:nvSpPr>
        <p:spPr>
          <a:xfrm>
            <a:off x="3829744" y="4043915"/>
            <a:ext cx="2204591" cy="464210"/>
          </a:xfrm>
          <a:prstGeom prst="rect">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dirty="0">
                <a:solidFill>
                  <a:srgbClr val="002060"/>
                </a:solidFill>
                <a:latin typeface="Arial" panose="020B0604020202020204" pitchFamily="34" charset="0"/>
                <a:cs typeface="Arial" panose="020B0604020202020204" pitchFamily="34" charset="0"/>
              </a:rPr>
              <a:t>AI</a:t>
            </a:r>
            <a:r>
              <a:rPr lang="zh-CN" altLang="en-US" sz="1200" b="1" dirty="0">
                <a:solidFill>
                  <a:srgbClr val="002060"/>
                </a:solidFill>
                <a:latin typeface="Arial" panose="020B0604020202020204" pitchFamily="34" charset="0"/>
                <a:cs typeface="Arial" panose="020B0604020202020204" pitchFamily="34" charset="0"/>
              </a:rPr>
              <a:t>模型</a:t>
            </a:r>
            <a:r>
              <a:rPr lang="zh-CN" altLang="en-US" sz="1200" b="1" dirty="0">
                <a:latin typeface="Arial" panose="020B0604020202020204" pitchFamily="34" charset="0"/>
                <a:cs typeface="Arial" panose="020B0604020202020204" pitchFamily="34" charset="0"/>
              </a:rPr>
              <a:t>泛化能力与</a:t>
            </a:r>
            <a:endParaRPr lang="en-US" altLang="zh-CN" sz="1200" b="1" dirty="0">
              <a:latin typeface="Arial" panose="020B0604020202020204" pitchFamily="34" charset="0"/>
              <a:cs typeface="Arial" panose="020B0604020202020204" pitchFamily="34" charset="0"/>
            </a:endParaRPr>
          </a:p>
          <a:p>
            <a:pPr algn="ctr"/>
            <a:r>
              <a:rPr lang="zh-CN" altLang="en-US" sz="1200" b="1" dirty="0">
                <a:latin typeface="Arial" panose="020B0604020202020204" pitchFamily="34" charset="0"/>
                <a:cs typeface="Arial" panose="020B0604020202020204" pitchFamily="34" charset="0"/>
              </a:rPr>
              <a:t>个性化需求达成</a:t>
            </a:r>
            <a:r>
              <a:rPr lang="zh-CN" altLang="en-US" sz="1200" b="1" dirty="0">
                <a:solidFill>
                  <a:srgbClr val="002060"/>
                </a:solidFill>
                <a:latin typeface="Arial" panose="020B0604020202020204" pitchFamily="34" charset="0"/>
                <a:cs typeface="Arial" panose="020B0604020202020204" pitchFamily="34" charset="0"/>
              </a:rPr>
              <a:t>平衡</a:t>
            </a:r>
            <a:endParaRPr lang="en-US" altLang="zh-CN" sz="1200" b="1" dirty="0">
              <a:solidFill>
                <a:srgbClr val="002060"/>
              </a:solidFill>
              <a:latin typeface="Arial" panose="020B0604020202020204" pitchFamily="34" charset="0"/>
              <a:cs typeface="Arial" panose="020B0604020202020204" pitchFamily="34" charset="0"/>
            </a:endParaRPr>
          </a:p>
        </p:txBody>
      </p:sp>
      <p:sp>
        <p:nvSpPr>
          <p:cNvPr id="33" name="矩形 32"/>
          <p:cNvSpPr/>
          <p:nvPr/>
        </p:nvSpPr>
        <p:spPr>
          <a:xfrm>
            <a:off x="6876256" y="4030657"/>
            <a:ext cx="1771100" cy="490726"/>
          </a:xfrm>
          <a:prstGeom prst="rect">
            <a:avLst/>
          </a:prstGeom>
          <a:solidFill>
            <a:schemeClr val="bg1">
              <a:lumMod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b="1" dirty="0">
                <a:solidFill>
                  <a:srgbClr val="002060"/>
                </a:solidFill>
                <a:latin typeface="Arial" panose="020B0604020202020204" pitchFamily="34" charset="0"/>
                <a:cs typeface="Arial" panose="020B0604020202020204" pitchFamily="34" charset="0"/>
              </a:rPr>
              <a:t>业务数据</a:t>
            </a:r>
            <a:r>
              <a:rPr lang="zh-CN" altLang="en-US" sz="1200" b="1" dirty="0">
                <a:latin typeface="Arial" panose="020B0604020202020204" pitchFamily="34" charset="0"/>
                <a:cs typeface="Arial" panose="020B0604020202020204" pitchFamily="34" charset="0"/>
              </a:rPr>
              <a:t>实现跨空间和跨网络的</a:t>
            </a:r>
            <a:r>
              <a:rPr lang="zh-CN" altLang="en-US" sz="1200" b="1" dirty="0">
                <a:solidFill>
                  <a:srgbClr val="002060"/>
                </a:solidFill>
                <a:latin typeface="Arial" panose="020B0604020202020204" pitchFamily="34" charset="0"/>
                <a:cs typeface="Arial" panose="020B0604020202020204" pitchFamily="34" charset="0"/>
              </a:rPr>
              <a:t>服务均衡</a:t>
            </a:r>
            <a:endParaRPr lang="en-US" altLang="zh-CN" sz="1200" b="1" dirty="0">
              <a:solidFill>
                <a:srgbClr val="002060"/>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5"/>
          <a:stretch>
            <a:fillRect/>
          </a:stretch>
        </p:blipFill>
        <p:spPr>
          <a:xfrm>
            <a:off x="3658833" y="2931136"/>
            <a:ext cx="2466320" cy="1003941"/>
          </a:xfrm>
          <a:prstGeom prst="rect">
            <a:avLst/>
          </a:prstGeom>
        </p:spPr>
      </p:pic>
      <p:grpSp>
        <p:nvGrpSpPr>
          <p:cNvPr id="34" name="组合 33"/>
          <p:cNvGrpSpPr/>
          <p:nvPr/>
        </p:nvGrpSpPr>
        <p:grpSpPr>
          <a:xfrm>
            <a:off x="-180528" y="1488036"/>
            <a:ext cx="3084005" cy="3058919"/>
            <a:chOff x="-331036" y="1482709"/>
            <a:chExt cx="3084005" cy="3058919"/>
          </a:xfrm>
        </p:grpSpPr>
        <p:sp>
          <p:nvSpPr>
            <p:cNvPr id="35" name="圆角矩形 1"/>
            <p:cNvSpPr/>
            <p:nvPr/>
          </p:nvSpPr>
          <p:spPr bwMode="auto">
            <a:xfrm>
              <a:off x="167242" y="1482709"/>
              <a:ext cx="2503477" cy="2745226"/>
            </a:xfrm>
            <a:prstGeom prst="roundRect">
              <a:avLst>
                <a:gd name="adj" fmla="val 5775"/>
              </a:avLst>
            </a:prstGeom>
            <a:noFill/>
            <a:ln w="28575" algn="ctr">
              <a:solidFill>
                <a:srgbClr val="FF0000"/>
              </a:solidFill>
              <a:round/>
            </a:ln>
          </p:spPr>
          <p:txBody>
            <a:bodyPr wrap="none" anchor="ctr"/>
            <a:lstStyle/>
            <a:p>
              <a:pPr marL="457200" lvl="1" eaLnBrk="0" hangingPunct="0">
                <a:lnSpc>
                  <a:spcPct val="120000"/>
                </a:lnSpc>
                <a:buSzPct val="50000"/>
                <a:tabLst>
                  <a:tab pos="185420" algn="l"/>
                </a:tabLst>
                <a:defRPr/>
              </a:pPr>
              <a:endParaRPr lang="en-US" altLang="zh-CN" sz="1800" b="1" dirty="0">
                <a:solidFill>
                  <a:srgbClr val="000000"/>
                </a:solidFill>
                <a:latin typeface="Arial" panose="020B0604020202020204" pitchFamily="34" charset="0"/>
                <a:ea typeface="黑体" panose="02010609060101010101" pitchFamily="2" charset="-122"/>
              </a:endParaRPr>
            </a:p>
          </p:txBody>
        </p:sp>
        <p:sp>
          <p:nvSpPr>
            <p:cNvPr id="36" name="矩形 35"/>
            <p:cNvSpPr/>
            <p:nvPr/>
          </p:nvSpPr>
          <p:spPr>
            <a:xfrm>
              <a:off x="-331036" y="1679306"/>
              <a:ext cx="3084005" cy="2862322"/>
            </a:xfrm>
            <a:prstGeom prst="rect">
              <a:avLst/>
            </a:prstGeom>
          </p:spPr>
          <p:txBody>
            <a:bodyPr wrap="square">
              <a:spAutoFit/>
            </a:bodyPr>
            <a:lstStyle/>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全局模型</a:t>
              </a:r>
              <a:r>
                <a:rPr lang="zh-CN" altLang="en-US" sz="1800" b="1" dirty="0">
                  <a:solidFill>
                    <a:srgbClr val="C00000"/>
                  </a:solidFill>
                  <a:latin typeface="+mn-ea"/>
                </a:rPr>
                <a:t>个性化差</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局部模型</a:t>
              </a:r>
              <a:r>
                <a:rPr lang="zh-CN" altLang="en-US" sz="1800" b="1" dirty="0">
                  <a:solidFill>
                    <a:srgbClr val="C00000"/>
                  </a:solidFill>
                  <a:latin typeface="+mn-ea"/>
                </a:rPr>
                <a:t>泛化性差</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latin typeface="+mn-ea"/>
                </a:rPr>
                <a:t>跨网络</a:t>
              </a:r>
              <a:r>
                <a:rPr lang="zh-CN" altLang="en-US" sz="1800" b="1" dirty="0">
                  <a:solidFill>
                    <a:srgbClr val="C00000"/>
                  </a:solidFill>
                  <a:latin typeface="+mn-ea"/>
                </a:rPr>
                <a:t>协调性弱</a:t>
              </a:r>
              <a:endParaRPr lang="en-US" altLang="zh-CN" sz="1800" b="1" dirty="0">
                <a:solidFill>
                  <a:srgbClr val="C00000"/>
                </a:solidFill>
                <a:latin typeface="+mn-ea"/>
              </a:endParaRPr>
            </a:p>
            <a:p>
              <a:pPr marL="914400" lvl="1" indent="-4572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业务数据</a:t>
              </a:r>
              <a:r>
                <a:rPr lang="zh-CN" altLang="en-US" sz="1800" b="1" dirty="0">
                  <a:solidFill>
                    <a:srgbClr val="C00000"/>
                  </a:solidFill>
                  <a:latin typeface="+mn-ea"/>
                </a:rPr>
                <a:t>负载不均</a:t>
              </a:r>
              <a:endParaRPr lang="en-US" altLang="zh-CN" sz="1800" b="1" dirty="0">
                <a:solidFill>
                  <a:srgbClr val="C00000"/>
                </a:solidFill>
                <a:latin typeface="+mn-ea"/>
              </a:endParaRPr>
            </a:p>
            <a:p>
              <a:pPr marL="457200" lvl="1" eaLnBrk="0" hangingPunct="0">
                <a:lnSpc>
                  <a:spcPct val="200000"/>
                </a:lnSpc>
                <a:buSzPct val="50000"/>
                <a:tabLst>
                  <a:tab pos="185420" algn="l"/>
                </a:tabLst>
                <a:defRPr/>
              </a:pPr>
              <a:endParaRPr lang="en-US" altLang="zh-CN" sz="1800" b="1" dirty="0">
                <a:solidFill>
                  <a:srgbClr val="C00000"/>
                </a:solidFill>
                <a:latin typeface="+mn-ea"/>
              </a:endParaRPr>
            </a:p>
          </p:txBody>
        </p:sp>
      </p:grpSp>
      <p:sp>
        <p:nvSpPr>
          <p:cNvPr id="37" name="矩形 18"/>
          <p:cNvSpPr>
            <a:spLocks noChangeArrowheads="1"/>
          </p:cNvSpPr>
          <p:nvPr/>
        </p:nvSpPr>
        <p:spPr bwMode="auto">
          <a:xfrm>
            <a:off x="386397" y="775697"/>
            <a:ext cx="294578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CC0000"/>
              </a:buClr>
              <a:defRPr/>
            </a:pPr>
            <a:r>
              <a:rPr lang="zh-CN" altLang="en-US" sz="2000" b="1" dirty="0">
                <a:solidFill>
                  <a:srgbClr val="000000"/>
                </a:solidFill>
                <a:latin typeface="+mn-ea"/>
                <a:ea typeface="+mn-ea"/>
              </a:rPr>
              <a:t>问题与挑战</a:t>
            </a:r>
            <a:r>
              <a:rPr lang="zh-CN" altLang="en-US" sz="1600" b="1" dirty="0">
                <a:solidFill>
                  <a:srgbClr val="000000"/>
                </a:solidFill>
                <a:latin typeface="+mn-ea"/>
                <a:ea typeface="+mn-ea"/>
              </a:rPr>
              <a:t>：</a:t>
            </a:r>
            <a:endParaRPr kumimoji="0" lang="en-US" altLang="zh-CN" sz="1600" b="1" dirty="0">
              <a:solidFill>
                <a:srgbClr val="000000"/>
              </a:solidFill>
              <a:latin typeface="+mn-ea"/>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4"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Arial" panose="020B0604020202020204" pitchFamily="34" charset="0"/>
                <a:ea typeface="微软雅黑" panose="020B0503020204020204" pitchFamily="34" charset="-122"/>
              </a:rPr>
              <a:t>实现弹性动态的资源</a:t>
            </a:r>
            <a:r>
              <a:rPr lang="zh-CN" altLang="en-US" sz="2000" b="1" dirty="0">
                <a:solidFill>
                  <a:srgbClr val="FFC000"/>
                </a:solidFill>
                <a:latin typeface="Arial" panose="020B0604020202020204" pitchFamily="34" charset="0"/>
                <a:ea typeface="微软雅黑" panose="020B0503020204020204" pitchFamily="34" charset="-122"/>
              </a:rPr>
              <a:t>调度优化</a:t>
            </a:r>
            <a:r>
              <a:rPr lang="zh-CN" altLang="en-US" sz="2000" b="1" dirty="0">
                <a:solidFill>
                  <a:prstClr val="white"/>
                </a:solidFill>
                <a:latin typeface="Arial" panose="020B0604020202020204" pitchFamily="34" charset="0"/>
                <a:ea typeface="微软雅黑" panose="020B0503020204020204" pitchFamily="34" charset="-122"/>
              </a:rPr>
              <a:t>，以及通信</a:t>
            </a:r>
            <a:r>
              <a:rPr lang="en-US" altLang="zh-CN" sz="2000" b="1" dirty="0">
                <a:solidFill>
                  <a:prstClr val="white"/>
                </a:solidFill>
                <a:latin typeface="Arial" panose="020B0604020202020204" pitchFamily="34" charset="0"/>
                <a:ea typeface="微软雅黑" panose="020B0503020204020204" pitchFamily="34" charset="-122"/>
              </a:rPr>
              <a:t>AI</a:t>
            </a:r>
            <a:r>
              <a:rPr lang="zh-CN" altLang="en-US" sz="2000" b="1" dirty="0">
                <a:solidFill>
                  <a:prstClr val="white"/>
                </a:solidFill>
                <a:latin typeface="Arial" panose="020B0604020202020204" pitchFamily="34" charset="0"/>
                <a:ea typeface="微软雅黑" panose="020B0503020204020204" pitchFamily="34" charset="-122"/>
              </a:rPr>
              <a:t>联合导向的算力</a:t>
            </a:r>
            <a:r>
              <a:rPr lang="zh-CN" altLang="en-US" sz="2000" b="1" dirty="0">
                <a:solidFill>
                  <a:srgbClr val="FFC000"/>
                </a:solidFill>
                <a:latin typeface="Arial" panose="020B0604020202020204" pitchFamily="34" charset="0"/>
                <a:ea typeface="微软雅黑" panose="020B0503020204020204" pitchFamily="34" charset="-122"/>
              </a:rPr>
              <a:t>效能优化</a:t>
            </a:r>
          </a:p>
        </p:txBody>
      </p:sp>
      <p:pic>
        <p:nvPicPr>
          <p:cNvPr id="21" name="图片 20" descr="研究4-2"/>
          <p:cNvPicPr>
            <a:picLocks noChangeAspect="1"/>
          </p:cNvPicPr>
          <p:nvPr/>
        </p:nvPicPr>
        <p:blipFill>
          <a:blip r:embed="rId3"/>
          <a:stretch>
            <a:fillRect/>
          </a:stretch>
        </p:blipFill>
        <p:spPr>
          <a:xfrm>
            <a:off x="3923928" y="1560582"/>
            <a:ext cx="4806984" cy="2707136"/>
          </a:xfrm>
          <a:prstGeom prst="rect">
            <a:avLst/>
          </a:prstGeom>
        </p:spPr>
      </p:pic>
      <p:sp>
        <p:nvSpPr>
          <p:cNvPr id="25" name="矩形 24"/>
          <p:cNvSpPr/>
          <p:nvPr/>
        </p:nvSpPr>
        <p:spPr>
          <a:xfrm>
            <a:off x="2350031" y="67272"/>
            <a:ext cx="4493538"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研究内容四：泛在算力优化</a:t>
            </a:r>
          </a:p>
        </p:txBody>
      </p:sp>
      <p:grpSp>
        <p:nvGrpSpPr>
          <p:cNvPr id="27" name="组合 26"/>
          <p:cNvGrpSpPr/>
          <p:nvPr/>
        </p:nvGrpSpPr>
        <p:grpSpPr>
          <a:xfrm>
            <a:off x="3245324" y="857471"/>
            <a:ext cx="71755" cy="3512820"/>
            <a:chOff x="7541" y="1579"/>
            <a:chExt cx="113" cy="5532"/>
          </a:xfrm>
        </p:grpSpPr>
        <p:cxnSp>
          <p:nvCxnSpPr>
            <p:cNvPr id="28" name="直接连接符 27"/>
            <p:cNvCxnSpPr/>
            <p:nvPr/>
          </p:nvCxnSpPr>
          <p:spPr>
            <a:xfrm>
              <a:off x="7620" y="1579"/>
              <a:ext cx="34" cy="5533"/>
            </a:xfrm>
            <a:prstGeom prst="line">
              <a:avLst/>
            </a:prstGeom>
            <a:noFill/>
            <a:ln w="12700" cap="flat" cmpd="sng" algn="ctr">
              <a:solidFill>
                <a:srgbClr val="0069B8"/>
              </a:solidFill>
              <a:prstDash val="sysDash"/>
              <a:miter lim="800000"/>
            </a:ln>
          </p:spPr>
        </p:cxnSp>
        <p:cxnSp>
          <p:nvCxnSpPr>
            <p:cNvPr id="29" name="直接连接符 28"/>
            <p:cNvCxnSpPr/>
            <p:nvPr/>
          </p:nvCxnSpPr>
          <p:spPr>
            <a:xfrm>
              <a:off x="7541" y="1579"/>
              <a:ext cx="34" cy="5533"/>
            </a:xfrm>
            <a:prstGeom prst="line">
              <a:avLst/>
            </a:prstGeom>
            <a:noFill/>
            <a:ln w="12700" cap="flat" cmpd="sng" algn="ctr">
              <a:solidFill>
                <a:srgbClr val="0069B8"/>
              </a:solidFill>
              <a:prstDash val="sysDash"/>
              <a:miter lim="800000"/>
            </a:ln>
          </p:spPr>
        </p:cxnSp>
      </p:grpSp>
      <p:grpSp>
        <p:nvGrpSpPr>
          <p:cNvPr id="30" name="组合 29"/>
          <p:cNvGrpSpPr/>
          <p:nvPr/>
        </p:nvGrpSpPr>
        <p:grpSpPr>
          <a:xfrm>
            <a:off x="-135725" y="1488036"/>
            <a:ext cx="3240360" cy="2745226"/>
            <a:chOff x="-286233" y="1482709"/>
            <a:chExt cx="3240360" cy="2745226"/>
          </a:xfrm>
        </p:grpSpPr>
        <p:sp>
          <p:nvSpPr>
            <p:cNvPr id="31" name="圆角矩形 1"/>
            <p:cNvSpPr/>
            <p:nvPr/>
          </p:nvSpPr>
          <p:spPr bwMode="auto">
            <a:xfrm>
              <a:off x="167242" y="1482709"/>
              <a:ext cx="2503477" cy="2745226"/>
            </a:xfrm>
            <a:prstGeom prst="roundRect">
              <a:avLst>
                <a:gd name="adj" fmla="val 5775"/>
              </a:avLst>
            </a:prstGeom>
            <a:noFill/>
            <a:ln w="28575" algn="ctr">
              <a:solidFill>
                <a:srgbClr val="FF0000"/>
              </a:solidFill>
              <a:round/>
            </a:ln>
          </p:spPr>
          <p:txBody>
            <a:bodyPr wrap="none" anchor="ctr"/>
            <a:lstStyle/>
            <a:p>
              <a:pPr marL="457200" lvl="1" eaLnBrk="0" hangingPunct="0">
                <a:lnSpc>
                  <a:spcPct val="120000"/>
                </a:lnSpc>
                <a:buSzPct val="50000"/>
                <a:tabLst>
                  <a:tab pos="185420" algn="l"/>
                </a:tabLst>
                <a:defRPr/>
              </a:pPr>
              <a:endParaRPr lang="en-US" altLang="zh-CN" sz="1800" b="1" dirty="0">
                <a:solidFill>
                  <a:srgbClr val="000000"/>
                </a:solidFill>
                <a:latin typeface="Arial" panose="020B0604020202020204" pitchFamily="34" charset="0"/>
                <a:ea typeface="黑体" panose="02010609060101010101" pitchFamily="2" charset="-122"/>
              </a:endParaRPr>
            </a:p>
          </p:txBody>
        </p:sp>
        <p:sp>
          <p:nvSpPr>
            <p:cNvPr id="32" name="矩形 31"/>
            <p:cNvSpPr/>
            <p:nvPr/>
          </p:nvSpPr>
          <p:spPr>
            <a:xfrm>
              <a:off x="-286233" y="1688108"/>
              <a:ext cx="3240360" cy="2308324"/>
            </a:xfrm>
            <a:prstGeom prst="rect">
              <a:avLst/>
            </a:prstGeom>
          </p:spPr>
          <p:txBody>
            <a:bodyPr wrap="square">
              <a:spAutoFit/>
            </a:bodyPr>
            <a:lstStyle/>
            <a:p>
              <a:pPr marL="720000" lvl="1" indent="-2880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异构算力</a:t>
              </a:r>
              <a:r>
                <a:rPr lang="zh-CN" altLang="en-US" sz="1800" b="1" dirty="0">
                  <a:solidFill>
                    <a:srgbClr val="C00000"/>
                  </a:solidFill>
                  <a:latin typeface="+mn-ea"/>
                </a:rPr>
                <a:t>度量差异</a:t>
              </a:r>
              <a:endParaRPr lang="en-US" altLang="zh-CN" sz="1800" b="1" dirty="0">
                <a:solidFill>
                  <a:srgbClr val="C00000"/>
                </a:solidFill>
                <a:latin typeface="+mn-ea"/>
              </a:endParaRPr>
            </a:p>
            <a:p>
              <a:pPr marL="720000" lvl="1" indent="-2880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异构算力</a:t>
              </a:r>
              <a:r>
                <a:rPr lang="zh-CN" altLang="en-US" sz="1800" b="1" dirty="0">
                  <a:solidFill>
                    <a:srgbClr val="C00000"/>
                  </a:solidFill>
                  <a:latin typeface="+mn-ea"/>
                </a:rPr>
                <a:t>分布不均衡</a:t>
              </a:r>
              <a:endParaRPr lang="en-US" altLang="zh-CN" sz="1800" b="1" dirty="0">
                <a:solidFill>
                  <a:srgbClr val="C00000"/>
                </a:solidFill>
                <a:latin typeface="+mn-ea"/>
              </a:endParaRPr>
            </a:p>
            <a:p>
              <a:pPr marL="720000" lvl="1" indent="-288000" eaLnBrk="0" hangingPunct="0">
                <a:lnSpc>
                  <a:spcPct val="200000"/>
                </a:lnSpc>
                <a:buSzPct val="50000"/>
                <a:buFont typeface="Wingdings" panose="05000000000000000000" pitchFamily="2" charset="2"/>
                <a:buChar char="q"/>
                <a:tabLst>
                  <a:tab pos="185420" algn="l"/>
                </a:tabLst>
                <a:defRPr/>
              </a:pPr>
              <a:r>
                <a:rPr lang="zh-CN" altLang="en-US" sz="1800" b="1" dirty="0">
                  <a:latin typeface="+mn-ea"/>
                </a:rPr>
                <a:t>异构算力</a:t>
              </a:r>
              <a:r>
                <a:rPr lang="zh-CN" altLang="en-US" sz="1800" b="1" dirty="0">
                  <a:solidFill>
                    <a:srgbClr val="C00000"/>
                  </a:solidFill>
                  <a:latin typeface="+mn-ea"/>
                </a:rPr>
                <a:t>调度弱</a:t>
              </a:r>
              <a:endParaRPr lang="en-US" altLang="zh-CN" sz="1800" b="1" dirty="0">
                <a:solidFill>
                  <a:srgbClr val="C00000"/>
                </a:solidFill>
                <a:latin typeface="+mn-ea"/>
              </a:endParaRPr>
            </a:p>
            <a:p>
              <a:pPr marL="720000" lvl="1" indent="-288000" eaLnBrk="0" hangingPunct="0">
                <a:lnSpc>
                  <a:spcPct val="200000"/>
                </a:lnSpc>
                <a:buSzPct val="50000"/>
                <a:buFont typeface="Wingdings" panose="05000000000000000000" pitchFamily="2" charset="2"/>
                <a:buChar char="q"/>
                <a:tabLst>
                  <a:tab pos="185420" algn="l"/>
                </a:tabLst>
                <a:defRPr/>
              </a:pPr>
              <a:r>
                <a:rPr lang="zh-CN" altLang="en-US" sz="1800" b="1" dirty="0">
                  <a:solidFill>
                    <a:srgbClr val="000000"/>
                  </a:solidFill>
                  <a:latin typeface="+mn-ea"/>
                </a:rPr>
                <a:t>异构算力</a:t>
              </a:r>
              <a:r>
                <a:rPr lang="zh-CN" altLang="en-US" sz="1800" b="1" dirty="0">
                  <a:solidFill>
                    <a:srgbClr val="C00000"/>
                  </a:solidFill>
                  <a:latin typeface="+mn-ea"/>
                </a:rPr>
                <a:t>效能低</a:t>
              </a:r>
              <a:endParaRPr lang="en-US" altLang="zh-CN" sz="1800" b="1" dirty="0">
                <a:solidFill>
                  <a:srgbClr val="C00000"/>
                </a:solidFill>
                <a:latin typeface="+mn-ea"/>
              </a:endParaRPr>
            </a:p>
          </p:txBody>
        </p:sp>
      </p:grpSp>
      <p:sp>
        <p:nvSpPr>
          <p:cNvPr id="33" name="矩形 18"/>
          <p:cNvSpPr>
            <a:spLocks noChangeArrowheads="1"/>
          </p:cNvSpPr>
          <p:nvPr/>
        </p:nvSpPr>
        <p:spPr bwMode="auto">
          <a:xfrm>
            <a:off x="386397" y="775697"/>
            <a:ext cx="294578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CC0000"/>
              </a:buClr>
              <a:defRPr/>
            </a:pPr>
            <a:r>
              <a:rPr lang="zh-CN" altLang="en-US" sz="2000" b="1" dirty="0">
                <a:solidFill>
                  <a:srgbClr val="000000"/>
                </a:solidFill>
                <a:latin typeface="+mn-ea"/>
                <a:ea typeface="+mn-ea"/>
              </a:rPr>
              <a:t>问题与挑战</a:t>
            </a:r>
            <a:r>
              <a:rPr lang="zh-CN" altLang="en-US" sz="1600" b="1" dirty="0">
                <a:solidFill>
                  <a:srgbClr val="000000"/>
                </a:solidFill>
                <a:latin typeface="+mn-ea"/>
                <a:ea typeface="+mn-ea"/>
              </a:rPr>
              <a:t>：</a:t>
            </a:r>
            <a:endParaRPr kumimoji="0" lang="en-US" altLang="zh-CN" sz="1600" b="1" dirty="0">
              <a:solidFill>
                <a:srgbClr val="000000"/>
              </a:solidFill>
              <a:latin typeface="+mn-ea"/>
              <a:ea typeface="+mn-ea"/>
            </a:endParaRPr>
          </a:p>
        </p:txBody>
      </p:sp>
      <p:sp>
        <p:nvSpPr>
          <p:cNvPr id="34" name="矩形 18"/>
          <p:cNvSpPr>
            <a:spLocks noChangeArrowheads="1"/>
          </p:cNvSpPr>
          <p:nvPr/>
        </p:nvSpPr>
        <p:spPr bwMode="auto">
          <a:xfrm>
            <a:off x="3496602" y="775697"/>
            <a:ext cx="4637303" cy="86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黑体" panose="02010609060101010101" pitchFamily="2" charset="-122"/>
              </a:defRPr>
            </a:lvl1pPr>
            <a:lvl2pPr marL="908050" indent="-43688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黑体" panose="0201060906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黑体" panose="0201060906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黑体" panose="0201060906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2" charset="-122"/>
              </a:defRPr>
            </a:lvl9pPr>
          </a:lstStyle>
          <a:p>
            <a:pPr>
              <a:buClr>
                <a:srgbClr val="00B050"/>
              </a:buClr>
              <a:defRPr/>
            </a:pPr>
            <a:r>
              <a:rPr lang="zh-CN" altLang="en-US" sz="2000" b="1" dirty="0">
                <a:solidFill>
                  <a:srgbClr val="000000"/>
                </a:solidFill>
                <a:latin typeface="+mn-ea"/>
                <a:ea typeface="+mn-ea"/>
              </a:rPr>
              <a:t>技术路线</a:t>
            </a:r>
            <a:r>
              <a:rPr lang="zh-CN" altLang="en-US" sz="1600" b="1" dirty="0">
                <a:solidFill>
                  <a:srgbClr val="000000"/>
                </a:solidFill>
                <a:latin typeface="+mn-ea"/>
                <a:ea typeface="+mn-ea"/>
              </a:rPr>
              <a:t>：</a:t>
            </a:r>
            <a:endParaRPr lang="en-US" altLang="zh-CN" sz="1600" b="1" dirty="0">
              <a:solidFill>
                <a:srgbClr val="000000"/>
              </a:solidFill>
              <a:latin typeface="+mn-ea"/>
              <a:ea typeface="+mn-ea"/>
            </a:endParaRPr>
          </a:p>
        </p:txBody>
      </p:sp>
      <p:sp>
        <p:nvSpPr>
          <p:cNvPr id="35" name="矩形 34"/>
          <p:cNvSpPr/>
          <p:nvPr/>
        </p:nvSpPr>
        <p:spPr>
          <a:xfrm>
            <a:off x="4932040" y="793031"/>
            <a:ext cx="4572000" cy="584775"/>
          </a:xfrm>
          <a:prstGeom prst="rect">
            <a:avLst/>
          </a:prstGeom>
        </p:spPr>
        <p:txBody>
          <a:bodyPr>
            <a:spAutoFit/>
          </a:bodyPr>
          <a:lstStyle/>
          <a:p>
            <a:pPr algn="ctr">
              <a:buClr>
                <a:srgbClr val="00B050"/>
              </a:buClr>
              <a:defRPr/>
            </a:pPr>
            <a:r>
              <a:rPr lang="zh-CN" altLang="en-US" sz="1600" dirty="0">
                <a:solidFill>
                  <a:srgbClr val="000000"/>
                </a:solidFill>
                <a:latin typeface="+mn-ea"/>
              </a:rPr>
              <a:t>异构算力资源调度优化及</a:t>
            </a:r>
            <a:endParaRPr lang="en-US" altLang="zh-CN" sz="1600" dirty="0">
              <a:solidFill>
                <a:srgbClr val="000000"/>
              </a:solidFill>
              <a:latin typeface="+mn-ea"/>
            </a:endParaRPr>
          </a:p>
          <a:p>
            <a:pPr algn="ctr">
              <a:buClr>
                <a:srgbClr val="00B050"/>
              </a:buClr>
              <a:defRPr/>
            </a:pPr>
            <a:r>
              <a:rPr lang="zh-CN" altLang="en-US" sz="1600" dirty="0">
                <a:solidFill>
                  <a:srgbClr val="000000"/>
                </a:solidFill>
                <a:latin typeface="+mn-ea"/>
              </a:rPr>
              <a:t>通信</a:t>
            </a:r>
            <a:r>
              <a:rPr lang="en-US" altLang="zh-CN" sz="1600" dirty="0">
                <a:solidFill>
                  <a:srgbClr val="000000"/>
                </a:solidFill>
                <a:latin typeface="+mn-ea"/>
              </a:rPr>
              <a:t>/AI</a:t>
            </a:r>
            <a:r>
              <a:rPr lang="zh-CN" altLang="en-US" sz="1600" dirty="0">
                <a:solidFill>
                  <a:srgbClr val="000000"/>
                </a:solidFill>
                <a:latin typeface="+mn-ea"/>
              </a:rPr>
              <a:t>任务联合导向的泛在算力效能优化</a:t>
            </a:r>
            <a:endParaRPr lang="en-US" altLang="zh-CN" sz="1600" dirty="0">
              <a:solidFill>
                <a:srgbClr val="000000"/>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13"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Arial" panose="020B0604020202020204" pitchFamily="34" charset="0"/>
                <a:ea typeface="微软雅黑" panose="020B0503020204020204" pitchFamily="34" charset="-122"/>
              </a:rPr>
              <a:t>基于信息中心网络的</a:t>
            </a:r>
            <a:r>
              <a:rPr lang="en-US" altLang="zh-CN" sz="2000" b="1" dirty="0">
                <a:solidFill>
                  <a:prstClr val="white"/>
                </a:solidFill>
                <a:latin typeface="Arial" panose="020B0604020202020204" pitchFamily="34" charset="0"/>
                <a:ea typeface="微软雅黑" panose="020B0503020204020204" pitchFamily="34" charset="-122"/>
              </a:rPr>
              <a:t>6G+AI</a:t>
            </a:r>
            <a:r>
              <a:rPr lang="zh-CN" altLang="en-US" sz="2000" b="1" dirty="0">
                <a:solidFill>
                  <a:prstClr val="white"/>
                </a:solidFill>
                <a:latin typeface="Arial" panose="020B0604020202020204" pitchFamily="34" charset="0"/>
                <a:ea typeface="微软雅黑" panose="020B0503020204020204" pitchFamily="34" charset="-122"/>
              </a:rPr>
              <a:t>原型系统搭建提供</a:t>
            </a:r>
            <a:r>
              <a:rPr lang="en-US" altLang="zh-CN" sz="2000" b="1" dirty="0">
                <a:solidFill>
                  <a:srgbClr val="FFC808"/>
                </a:solidFill>
                <a:latin typeface="Arial" panose="020B0604020202020204" pitchFamily="34" charset="0"/>
                <a:ea typeface="微软雅黑" panose="020B0503020204020204" pitchFamily="34" charset="-122"/>
              </a:rPr>
              <a:t>Network</a:t>
            </a:r>
            <a:r>
              <a:rPr lang="zh-CN" altLang="en-US" sz="2000" b="1" dirty="0">
                <a:solidFill>
                  <a:srgbClr val="FFC808"/>
                </a:solidFill>
                <a:latin typeface="Arial" panose="020B0604020202020204" pitchFamily="34" charset="0"/>
                <a:ea typeface="微软雅黑" panose="020B0503020204020204" pitchFamily="34" charset="-122"/>
              </a:rPr>
              <a:t>赋能</a:t>
            </a:r>
            <a:r>
              <a:rPr lang="en-US" altLang="zh-CN" sz="2000" b="1" dirty="0">
                <a:solidFill>
                  <a:srgbClr val="FFC808"/>
                </a:solidFill>
                <a:latin typeface="Arial" panose="020B0604020202020204" pitchFamily="34" charset="0"/>
                <a:ea typeface="微软雅黑" panose="020B0503020204020204" pitchFamily="34" charset="-122"/>
              </a:rPr>
              <a:t>AI</a:t>
            </a:r>
            <a:r>
              <a:rPr lang="zh-CN" altLang="en-US" sz="2000" b="1" dirty="0">
                <a:solidFill>
                  <a:srgbClr val="FFC808"/>
                </a:solidFill>
                <a:latin typeface="Arial" panose="020B0604020202020204" pitchFamily="34" charset="0"/>
                <a:ea typeface="微软雅黑" panose="020B0503020204020204" pitchFamily="34" charset="-122"/>
              </a:rPr>
              <a:t>的闭环验证</a:t>
            </a:r>
          </a:p>
        </p:txBody>
      </p:sp>
      <p:sp>
        <p:nvSpPr>
          <p:cNvPr id="14" name="文本框 13"/>
          <p:cNvSpPr txBox="1"/>
          <p:nvPr/>
        </p:nvSpPr>
        <p:spPr>
          <a:xfrm>
            <a:off x="541497" y="771525"/>
            <a:ext cx="3632200" cy="306705"/>
          </a:xfrm>
          <a:prstGeom prst="rect">
            <a:avLst/>
          </a:prstGeom>
        </p:spPr>
        <p:txBody>
          <a:bodyPr wrap="square">
            <a:spAutoFit/>
          </a:bodyPr>
          <a:lstStyle/>
          <a:p>
            <a:pPr marL="0" indent="0" algn="ctr" defTabSz="266700">
              <a:spcBef>
                <a:spcPct val="0"/>
              </a:spcBef>
              <a:spcAft>
                <a:spcPct val="0"/>
              </a:spcAft>
            </a:pPr>
            <a:r>
              <a:rPr 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技术</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 </a:t>
            </a:r>
            <a:r>
              <a:rPr sz="1400" b="1">
                <a:latin typeface="微软雅黑" panose="020B0503020204020204" pitchFamily="34" charset="-122"/>
                <a:ea typeface="微软雅黑" panose="020B0503020204020204" pitchFamily="34" charset="-122"/>
                <a:cs typeface="微软雅黑" panose="020B0503020204020204" pitchFamily="34" charset="-122"/>
              </a:rPr>
              <a:t>原型系统与环境搭建</a:t>
            </a:r>
          </a:p>
        </p:txBody>
      </p:sp>
      <p:pic>
        <p:nvPicPr>
          <p:cNvPr id="15" name="图片 14" descr="研究内容5-1-原型系统搭建"/>
          <p:cNvPicPr>
            <a:picLocks noChangeAspect="1"/>
          </p:cNvPicPr>
          <p:nvPr/>
        </p:nvPicPr>
        <p:blipFill>
          <a:blip r:embed="rId3"/>
          <a:stretch>
            <a:fillRect/>
          </a:stretch>
        </p:blipFill>
        <p:spPr>
          <a:xfrm>
            <a:off x="252095" y="1276350"/>
            <a:ext cx="3900805" cy="2162175"/>
          </a:xfrm>
          <a:prstGeom prst="rect">
            <a:avLst/>
          </a:prstGeom>
        </p:spPr>
      </p:pic>
      <p:grpSp>
        <p:nvGrpSpPr>
          <p:cNvPr id="17" name="组合 16"/>
          <p:cNvGrpSpPr/>
          <p:nvPr/>
        </p:nvGrpSpPr>
        <p:grpSpPr>
          <a:xfrm>
            <a:off x="4536123" y="838835"/>
            <a:ext cx="71755" cy="3512820"/>
            <a:chOff x="7541" y="1579"/>
            <a:chExt cx="113" cy="5532"/>
          </a:xfrm>
        </p:grpSpPr>
        <p:cxnSp>
          <p:nvCxnSpPr>
            <p:cNvPr id="18" name="直接连接符 17"/>
            <p:cNvCxnSpPr/>
            <p:nvPr/>
          </p:nvCxnSpPr>
          <p:spPr>
            <a:xfrm>
              <a:off x="7620" y="1579"/>
              <a:ext cx="34" cy="5533"/>
            </a:xfrm>
            <a:prstGeom prst="line">
              <a:avLst/>
            </a:prstGeom>
            <a:noFill/>
            <a:ln w="12700" cap="flat" cmpd="sng" algn="ctr">
              <a:solidFill>
                <a:srgbClr val="0069B8"/>
              </a:solidFill>
              <a:prstDash val="sysDash"/>
              <a:miter lim="800000"/>
            </a:ln>
          </p:spPr>
        </p:cxnSp>
        <p:cxnSp>
          <p:nvCxnSpPr>
            <p:cNvPr id="19" name="直接连接符 18"/>
            <p:cNvCxnSpPr/>
            <p:nvPr/>
          </p:nvCxnSpPr>
          <p:spPr>
            <a:xfrm>
              <a:off x="7541" y="1579"/>
              <a:ext cx="34" cy="5533"/>
            </a:xfrm>
            <a:prstGeom prst="line">
              <a:avLst/>
            </a:prstGeom>
            <a:noFill/>
            <a:ln w="12700" cap="flat" cmpd="sng" algn="ctr">
              <a:solidFill>
                <a:srgbClr val="0069B8"/>
              </a:solidFill>
              <a:prstDash val="sysDash"/>
              <a:miter lim="800000"/>
            </a:ln>
          </p:spPr>
        </p:cxnSp>
      </p:grpSp>
      <p:sp>
        <p:nvSpPr>
          <p:cNvPr id="20" name="右箭头 19"/>
          <p:cNvSpPr/>
          <p:nvPr/>
        </p:nvSpPr>
        <p:spPr>
          <a:xfrm>
            <a:off x="4284345" y="2139950"/>
            <a:ext cx="647700" cy="50419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1" name="图片 20" descr="cell-free"/>
          <p:cNvPicPr>
            <a:picLocks noChangeAspect="1"/>
          </p:cNvPicPr>
          <p:nvPr/>
        </p:nvPicPr>
        <p:blipFill>
          <a:blip r:embed="rId4"/>
          <a:stretch>
            <a:fillRect/>
          </a:stretch>
        </p:blipFill>
        <p:spPr>
          <a:xfrm>
            <a:off x="4985384" y="1203960"/>
            <a:ext cx="2009141" cy="1298575"/>
          </a:xfrm>
          <a:prstGeom prst="rect">
            <a:avLst/>
          </a:prstGeom>
        </p:spPr>
      </p:pic>
      <p:sp>
        <p:nvSpPr>
          <p:cNvPr id="23" name="文本框 22"/>
          <p:cNvSpPr txBox="1"/>
          <p:nvPr/>
        </p:nvSpPr>
        <p:spPr>
          <a:xfrm>
            <a:off x="4985385" y="771525"/>
            <a:ext cx="3632200" cy="306705"/>
          </a:xfrm>
          <a:prstGeom prst="rect">
            <a:avLst/>
          </a:prstGeom>
        </p:spPr>
        <p:txBody>
          <a:bodyPr wrap="square">
            <a:spAutoFit/>
          </a:bodyPr>
          <a:lstStyle/>
          <a:p>
            <a:pPr marL="0" indent="0" algn="ctr" defTabSz="266700">
              <a:spcBef>
                <a:spcPct val="0"/>
              </a:spcBef>
              <a:spcAft>
                <a:spcPct val="0"/>
              </a:spcAft>
            </a:pP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技术</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 </a:t>
            </a:r>
            <a:r>
              <a:rPr lang="en-US" sz="1400" b="1">
                <a:latin typeface="微软雅黑" panose="020B0503020204020204" pitchFamily="34" charset="-122"/>
                <a:ea typeface="微软雅黑" panose="020B0503020204020204" pitchFamily="34" charset="-122"/>
                <a:cs typeface="微软雅黑" panose="020B0503020204020204" pitchFamily="34" charset="-122"/>
              </a:rPr>
              <a:t>6G</a:t>
            </a:r>
            <a:r>
              <a:rPr sz="1400" b="1">
                <a:latin typeface="Arial" panose="020B0604020202020204" pitchFamily="34" charset="0"/>
                <a:ea typeface="微软雅黑" panose="020B0503020204020204" pitchFamily="34" charset="-122"/>
                <a:cs typeface="微软雅黑" panose="020B0503020204020204" pitchFamily="34" charset="-122"/>
                <a:sym typeface="+mn-ea"/>
              </a:rPr>
              <a:t>赋能AI-典型应用</a:t>
            </a:r>
            <a:r>
              <a:rPr lang="zh-CN" sz="1400" b="1">
                <a:latin typeface="Arial" panose="020B0604020202020204" pitchFamily="34" charset="0"/>
                <a:ea typeface="微软雅黑" panose="020B0503020204020204" pitchFamily="34" charset="-122"/>
                <a:cs typeface="微软雅黑" panose="020B0503020204020204" pitchFamily="34" charset="-122"/>
                <a:sym typeface="+mn-ea"/>
              </a:rPr>
              <a:t>测试验证</a:t>
            </a:r>
            <a:r>
              <a:rPr lang="en-US" sz="1400" b="1">
                <a:latin typeface="微软雅黑" panose="020B0503020204020204" pitchFamily="34" charset="-122"/>
                <a:ea typeface="微软雅黑" panose="020B0503020204020204" pitchFamily="34" charset="-122"/>
                <a:cs typeface="微软雅黑" panose="020B0503020204020204" pitchFamily="34" charset="-122"/>
              </a:rPr>
              <a:t> </a:t>
            </a:r>
          </a:p>
        </p:txBody>
      </p:sp>
      <p:pic>
        <p:nvPicPr>
          <p:cNvPr id="24" name="图片 1" descr="图表&#10;&#10;描述已自动生成"/>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771390" y="2726690"/>
            <a:ext cx="2223135" cy="1736090"/>
          </a:xfrm>
          <a:prstGeom prst="rect">
            <a:avLst/>
          </a:prstGeom>
          <a:noFill/>
          <a:ln>
            <a:noFill/>
          </a:ln>
        </p:spPr>
      </p:pic>
      <p:sp>
        <p:nvSpPr>
          <p:cNvPr id="27" name="文本框 26"/>
          <p:cNvSpPr txBox="1"/>
          <p:nvPr/>
        </p:nvSpPr>
        <p:spPr>
          <a:xfrm>
            <a:off x="5130800" y="4387215"/>
            <a:ext cx="1957070" cy="275590"/>
          </a:xfrm>
          <a:prstGeom prst="rect">
            <a:avLst/>
          </a:prstGeom>
          <a:noFill/>
        </p:spPr>
        <p:txBody>
          <a:bodyPr wrap="square" rtlCol="0" anchor="t">
            <a:spAutoFit/>
          </a:bodyPr>
          <a:lstStyle/>
          <a:p>
            <a:endParaRPr lang="zh-CN" sz="1200" b="1" dirty="0">
              <a:latin typeface="Arial" panose="020B0604020202020204" pitchFamily="34" charset="0"/>
              <a:ea typeface="微软雅黑" panose="020B0503020204020204" pitchFamily="34" charset="-122"/>
              <a:cs typeface="微软雅黑" panose="020B0503020204020204" pitchFamily="34" charset="-122"/>
              <a:sym typeface="+mn-ea"/>
            </a:endParaRPr>
          </a:p>
        </p:txBody>
      </p:sp>
      <p:sp>
        <p:nvSpPr>
          <p:cNvPr id="28" name="文本框 27"/>
          <p:cNvSpPr txBox="1"/>
          <p:nvPr/>
        </p:nvSpPr>
        <p:spPr>
          <a:xfrm>
            <a:off x="410232" y="3583004"/>
            <a:ext cx="4479290" cy="104965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sz="1200" b="1" dirty="0">
                <a:solidFill>
                  <a:schemeClr val="tx1"/>
                </a:solidFill>
              </a:rPr>
              <a:t>基于新型</a:t>
            </a:r>
            <a:r>
              <a:rPr lang="zh-CN" altLang="en-US" sz="1200" b="1" dirty="0">
                <a:solidFill>
                  <a:srgbClr val="0069B8"/>
                </a:solidFill>
              </a:rPr>
              <a:t>信息中心网络</a:t>
            </a:r>
            <a:r>
              <a:rPr lang="zh-CN" altLang="en-US" sz="1200" b="1" dirty="0">
                <a:solidFill>
                  <a:schemeClr val="tx1"/>
                </a:solidFill>
              </a:rPr>
              <a:t>的</a:t>
            </a:r>
            <a:r>
              <a:rPr lang="en-US" altLang="zh-CN" sz="1200" b="1" dirty="0">
                <a:solidFill>
                  <a:srgbClr val="0069B8"/>
                </a:solidFill>
              </a:rPr>
              <a:t>AI</a:t>
            </a:r>
            <a:r>
              <a:rPr lang="zh-CN" altLang="en-US" sz="1200" b="1" dirty="0">
                <a:solidFill>
                  <a:srgbClr val="0069B8"/>
                </a:solidFill>
              </a:rPr>
              <a:t>测试环境部署</a:t>
            </a:r>
            <a:endParaRPr lang="zh-CN" altLang="en-US" sz="1200" b="1" dirty="0">
              <a:solidFill>
                <a:schemeClr val="tx1"/>
              </a:solidFill>
            </a:endParaRPr>
          </a:p>
          <a:p>
            <a:pPr marL="285750" indent="-285750" fontAlgn="auto">
              <a:lnSpc>
                <a:spcPct val="150000"/>
              </a:lnSpc>
              <a:buFont typeface="Wingdings" panose="05000000000000000000" charset="0"/>
              <a:buChar char="Ø"/>
            </a:pPr>
            <a:r>
              <a:rPr lang="zh-CN" altLang="en-US" sz="1200" b="1" dirty="0"/>
              <a:t>支持分布式</a:t>
            </a:r>
            <a:r>
              <a:rPr lang="en-US" altLang="zh-CN" sz="1200" b="1" dirty="0"/>
              <a:t>AI</a:t>
            </a:r>
            <a:r>
              <a:rPr lang="zh-CN" altLang="en-US" sz="1200" b="1" dirty="0"/>
              <a:t>训练与推理</a:t>
            </a:r>
          </a:p>
          <a:p>
            <a:pPr marL="285750" indent="-285750" fontAlgn="auto">
              <a:lnSpc>
                <a:spcPct val="150000"/>
              </a:lnSpc>
              <a:buFont typeface="Wingdings" panose="05000000000000000000" charset="0"/>
              <a:buChar char="Ø"/>
            </a:pPr>
            <a:r>
              <a:rPr lang="zh-CN" altLang="en-US" sz="1200" b="1" dirty="0"/>
              <a:t>支持模型验证与部署</a:t>
            </a:r>
          </a:p>
        </p:txBody>
      </p:sp>
      <p:sp>
        <p:nvSpPr>
          <p:cNvPr id="29" name="圆角矩形 28"/>
          <p:cNvSpPr/>
          <p:nvPr/>
        </p:nvSpPr>
        <p:spPr>
          <a:xfrm>
            <a:off x="7087870" y="1440180"/>
            <a:ext cx="1894009" cy="840554"/>
          </a:xfrm>
          <a:prstGeom prst="roundRect">
            <a:avLst/>
          </a:prstGeom>
          <a:noFill/>
          <a:ln cmpd="sng">
            <a:solidFill>
              <a:srgbClr val="0070C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dirty="0">
                <a:solidFill>
                  <a:schemeClr val="tx1"/>
                </a:solidFill>
              </a:rPr>
              <a:t>新型无蜂窝网络</a:t>
            </a:r>
            <a:endParaRPr lang="en-US" altLang="zh-CN" sz="1400" b="1" dirty="0">
              <a:solidFill>
                <a:schemeClr val="tx1"/>
              </a:solidFill>
            </a:endParaRPr>
          </a:p>
          <a:p>
            <a:pPr algn="ctr"/>
            <a:r>
              <a:rPr lang="zh-CN" altLang="en-US" sz="1400" b="1" dirty="0">
                <a:solidFill>
                  <a:schemeClr val="tx1"/>
                </a:solidFill>
              </a:rPr>
              <a:t>波束赋形应用</a:t>
            </a:r>
          </a:p>
        </p:txBody>
      </p:sp>
      <p:sp>
        <p:nvSpPr>
          <p:cNvPr id="30" name="圆角矩形 29"/>
          <p:cNvSpPr/>
          <p:nvPr/>
        </p:nvSpPr>
        <p:spPr>
          <a:xfrm>
            <a:off x="7077119" y="3219822"/>
            <a:ext cx="1926370" cy="807030"/>
          </a:xfrm>
          <a:prstGeom prst="roundRect">
            <a:avLst/>
          </a:prstGeom>
          <a:noFill/>
          <a:ln cmpd="sng">
            <a:solidFill>
              <a:srgbClr val="0070C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dirty="0">
                <a:solidFill>
                  <a:schemeClr val="tx1"/>
                </a:solidFill>
                <a:sym typeface="+mn-ea"/>
              </a:rPr>
              <a:t>车联网多点协作的</a:t>
            </a:r>
            <a:endParaRPr lang="en-US" altLang="zh-CN" sz="1400" b="1" dirty="0">
              <a:solidFill>
                <a:schemeClr val="tx1"/>
              </a:solidFill>
              <a:sym typeface="+mn-ea"/>
            </a:endParaRPr>
          </a:p>
          <a:p>
            <a:pPr algn="ctr"/>
            <a:r>
              <a:rPr lang="zh-CN" altLang="en-US" sz="1400" b="1" dirty="0">
                <a:solidFill>
                  <a:schemeClr val="tx1"/>
                </a:solidFill>
                <a:sym typeface="+mn-ea"/>
              </a:rPr>
              <a:t>通信感知一体化应用</a:t>
            </a:r>
          </a:p>
        </p:txBody>
      </p:sp>
      <p:sp>
        <p:nvSpPr>
          <p:cNvPr id="25" name="矩形 24"/>
          <p:cNvSpPr/>
          <p:nvPr/>
        </p:nvSpPr>
        <p:spPr>
          <a:xfrm>
            <a:off x="2709103" y="67272"/>
            <a:ext cx="3775394"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研究内容五：原型系统</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custDataLst>
              <p:tags r:id="rId1"/>
            </p:custDataLst>
            <p:extLst>
              <p:ext uri="{D42A27DB-BD31-4B8C-83A1-F6EECF244321}">
                <p14:modId xmlns:p14="http://schemas.microsoft.com/office/powerpoint/2010/main" val="2804984482"/>
              </p:ext>
            </p:extLst>
          </p:nvPr>
        </p:nvGraphicFramePr>
        <p:xfrm>
          <a:off x="107504" y="987574"/>
          <a:ext cx="8928100" cy="4008360"/>
        </p:xfrm>
        <a:graphic>
          <a:graphicData uri="http://schemas.openxmlformats.org/drawingml/2006/table">
            <a:tbl>
              <a:tblPr firstRow="1" bandRow="1"/>
              <a:tblGrid>
                <a:gridCol w="690245">
                  <a:extLst>
                    <a:ext uri="{9D8B030D-6E8A-4147-A177-3AD203B41FA5}">
                      <a16:colId xmlns:a16="http://schemas.microsoft.com/office/drawing/2014/main" val="20000"/>
                    </a:ext>
                  </a:extLst>
                </a:gridCol>
                <a:gridCol w="1376045">
                  <a:extLst>
                    <a:ext uri="{9D8B030D-6E8A-4147-A177-3AD203B41FA5}">
                      <a16:colId xmlns:a16="http://schemas.microsoft.com/office/drawing/2014/main" val="20001"/>
                    </a:ext>
                  </a:extLst>
                </a:gridCol>
                <a:gridCol w="1699895">
                  <a:extLst>
                    <a:ext uri="{9D8B030D-6E8A-4147-A177-3AD203B41FA5}">
                      <a16:colId xmlns:a16="http://schemas.microsoft.com/office/drawing/2014/main" val="20002"/>
                    </a:ext>
                  </a:extLst>
                </a:gridCol>
                <a:gridCol w="5161915">
                  <a:extLst>
                    <a:ext uri="{9D8B030D-6E8A-4147-A177-3AD203B41FA5}">
                      <a16:colId xmlns:a16="http://schemas.microsoft.com/office/drawing/2014/main" val="20003"/>
                    </a:ext>
                  </a:extLst>
                </a:gridCol>
              </a:tblGrid>
              <a:tr h="0">
                <a:tc rowSpan="12">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algn="ctr"/>
                      <a:r>
                        <a:rPr lang="zh-CN" altLang="en-US" sz="2000" b="1" u="none"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考核指标</a:t>
                      </a:r>
                    </a:p>
                  </a:txBody>
                  <a:tcPr marL="68588" marR="68588" marT="34302" marB="34302"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558ED5"/>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algn="ctr"/>
                      <a:r>
                        <a:rPr lang="zh-CN" altLang="en-US" sz="1200" b="1" dirty="0">
                          <a:latin typeface="微软雅黑" panose="020B0503020204020204" pitchFamily="34" charset="-122"/>
                          <a:ea typeface="微软雅黑" panose="020B0503020204020204" pitchFamily="34" charset="-122"/>
                        </a:rPr>
                        <a:t>指标分类</a:t>
                      </a:r>
                    </a:p>
                  </a:txBody>
                  <a:tcPr marL="68588" marR="68588" marT="34302" marB="34302"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algn="ctr">
                        <a:spcAft>
                          <a:spcPts val="600"/>
                        </a:spcAft>
                      </a:pPr>
                      <a:r>
                        <a:rPr lang="zh-CN" altLang="en-US" sz="1200" b="1" kern="1200" dirty="0">
                          <a:solidFill>
                            <a:schemeClr val="tx1"/>
                          </a:solidFill>
                          <a:latin typeface="微软雅黑" panose="020B0503020204020204" pitchFamily="34" charset="-122"/>
                          <a:ea typeface="微软雅黑" panose="020B0503020204020204" pitchFamily="34" charset="-122"/>
                          <a:cs typeface="+mn-cs"/>
                          <a:sym typeface="+mn-ea"/>
                        </a:rPr>
                        <a:t>指标内容</a:t>
                      </a:r>
                    </a:p>
                  </a:txBody>
                  <a:tcPr marL="68588" marR="68588" marT="34302" marB="34302"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marL="0" algn="ctr" defTabSz="779145" rtl="0" eaLnBrk="1" latinLnBrk="0" hangingPunct="1">
                        <a:spcAft>
                          <a:spcPts val="0"/>
                        </a:spcAft>
                      </a:pPr>
                      <a:r>
                        <a:rPr lang="zh-CN" altLang="en-US" sz="1200" b="1" kern="1200" dirty="0">
                          <a:solidFill>
                            <a:schemeClr val="tx1"/>
                          </a:solidFill>
                          <a:latin typeface="微软雅黑" panose="020B0503020204020204" pitchFamily="34" charset="-122"/>
                          <a:ea typeface="微软雅黑" panose="020B0503020204020204" pitchFamily="34" charset="-122"/>
                          <a:cs typeface="+mn-cs"/>
                          <a:sym typeface="+mn-ea"/>
                        </a:rPr>
                        <a:t>指标参数</a:t>
                      </a:r>
                      <a:r>
                        <a:rPr lang="en-US" altLang="zh-CN" sz="1200" b="1" kern="1200" dirty="0">
                          <a:solidFill>
                            <a:schemeClr val="tx1"/>
                          </a:solidFill>
                          <a:latin typeface="微软雅黑" panose="020B0503020204020204" pitchFamily="34" charset="-122"/>
                          <a:ea typeface="微软雅黑" panose="020B0503020204020204" pitchFamily="34" charset="-122"/>
                          <a:cs typeface="+mn-cs"/>
                          <a:sym typeface="+mn-ea"/>
                        </a:rPr>
                        <a:t>/</a:t>
                      </a:r>
                      <a:r>
                        <a:rPr lang="zh-CN" altLang="en-US" sz="1200" b="1" kern="1200" dirty="0">
                          <a:solidFill>
                            <a:schemeClr val="tx1"/>
                          </a:solidFill>
                          <a:latin typeface="微软雅黑" panose="020B0503020204020204" pitchFamily="34" charset="-122"/>
                          <a:ea typeface="微软雅黑" panose="020B0503020204020204" pitchFamily="34" charset="-122"/>
                          <a:cs typeface="+mn-cs"/>
                          <a:sym typeface="+mn-ea"/>
                        </a:rPr>
                        <a:t>说明</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0"/>
                  </a:ext>
                </a:extLst>
              </a:tr>
              <a:tr h="601980">
                <a:tc vMerge="1">
                  <a:txBody>
                    <a:bodyPr/>
                    <a:lstStyle/>
                    <a:p>
                      <a:endParaRPr lang="zh-CN"/>
                    </a:p>
                  </a:txBody>
                  <a:tcPr/>
                </a:tc>
                <a:tc rowSpan="2">
                  <a:txBody>
                    <a:bodyPr/>
                    <a:lstStyle/>
                    <a:p>
                      <a:pPr marL="0" algn="ctr" defTabSz="914400" rtl="0" eaLnBrk="1" latinLnBrk="0" hangingPunct="1">
                        <a:buNone/>
                      </a:pPr>
                      <a:r>
                        <a:rPr lang="zh-CN" altLang="en-US" sz="1600" b="0" u="none"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理论技术类</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技术性能提升</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dirty="0">
                          <a:solidFill>
                            <a:schemeClr val="tx1"/>
                          </a:solidFill>
                          <a:sym typeface="+mn-ea"/>
                        </a:rPr>
                        <a:t>与5G系统相比网络边缘算力利用率</a:t>
                      </a:r>
                      <a:r>
                        <a:rPr lang="zh-CN" altLang="en-US" sz="1400" b="1" dirty="0">
                          <a:solidFill>
                            <a:srgbClr val="FF0000"/>
                          </a:solidFill>
                          <a:sym typeface="+mn-ea"/>
                        </a:rPr>
                        <a:t>提升不低于25%</a:t>
                      </a:r>
                      <a:endParaRPr lang="en-US" altLang="zh-CN" sz="1400" b="1" dirty="0">
                        <a:solidFill>
                          <a:srgbClr val="FF0000"/>
                        </a:solidFill>
                        <a:sym typeface="+mn-ea"/>
                      </a:endParaRPr>
                    </a:p>
                    <a:p>
                      <a:pPr marL="0" marR="0" algn="ctr" defTabSz="914400" rtl="0" eaLnBrk="1" fontAlgn="auto" latinLnBrk="0" hangingPunct="1">
                        <a:lnSpc>
                          <a:spcPct val="100000"/>
                        </a:lnSpc>
                        <a:spcBef>
                          <a:spcPts val="0"/>
                        </a:spcBef>
                        <a:spcAft>
                          <a:spcPts val="0"/>
                        </a:spcAft>
                        <a:buClrTx/>
                        <a:buSzTx/>
                        <a:buFontTx/>
                        <a:buNone/>
                        <a:defRPr/>
                      </a:pPr>
                      <a:r>
                        <a:rPr lang="en-US" altLang="zh-CN" sz="1400" b="1" dirty="0">
                          <a:solidFill>
                            <a:srgbClr val="FF0000"/>
                          </a:solidFill>
                          <a:sym typeface="+mn-ea"/>
                        </a:rPr>
                        <a:t>【</a:t>
                      </a:r>
                      <a:r>
                        <a:rPr lang="zh-CN" altLang="en-US" sz="1400" b="1" dirty="0">
                          <a:solidFill>
                            <a:srgbClr val="FF0000"/>
                          </a:solidFill>
                          <a:sym typeface="+mn-ea"/>
                        </a:rPr>
                        <a:t>指南要求</a:t>
                      </a:r>
                      <a:r>
                        <a:rPr lang="en-US" altLang="zh-CN" sz="1400" b="1" dirty="0">
                          <a:solidFill>
                            <a:srgbClr val="FF0000"/>
                          </a:solidFill>
                          <a:sym typeface="+mn-ea"/>
                        </a:rPr>
                        <a:t>】</a:t>
                      </a:r>
                      <a:endParaRPr lang="zh-CN" altLang="en-US" sz="1400" b="1" i="0" kern="1200" dirty="0">
                        <a:solidFill>
                          <a:srgbClr val="FF0000"/>
                        </a:solidFill>
                        <a:effectLst/>
                        <a:latin typeface="微软雅黑" panose="020B0503020204020204" pitchFamily="34" charset="-122"/>
                        <a:ea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1"/>
                  </a:ext>
                </a:extLst>
              </a:tr>
              <a:tr h="0">
                <a:tc vMerge="1">
                  <a:txBody>
                    <a:bodyPr/>
                    <a:lstStyle/>
                    <a:p>
                      <a:endParaRPr lang="zh-CN"/>
                    </a:p>
                  </a:txBody>
                  <a:tcPr/>
                </a:tc>
                <a:tc vMerge="1">
                  <a:txBody>
                    <a:bodyPr/>
                    <a:lstStyle/>
                    <a:p>
                      <a:endParaRPr lang="zh-CN"/>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技术研究报告</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sz="1400" b="1" dirty="0">
                          <a:solidFill>
                            <a:srgbClr val="00B050"/>
                          </a:solidFill>
                          <a:effectLst/>
                          <a:latin typeface="微软雅黑" panose="020B0503020204020204" pitchFamily="34" charset="-122"/>
                          <a:ea typeface="微软雅黑" panose="020B0503020204020204" pitchFamily="34" charset="-122"/>
                          <a:sym typeface="+mn-ea"/>
                        </a:rPr>
                        <a:t>2 </a:t>
                      </a:r>
                      <a:r>
                        <a:rPr lang="zh-CN" altLang="en-US" sz="1400" b="1" dirty="0">
                          <a:solidFill>
                            <a:srgbClr val="00B050"/>
                          </a:solidFill>
                          <a:effectLst/>
                          <a:latin typeface="微软雅黑" panose="020B0503020204020204" pitchFamily="34" charset="-122"/>
                          <a:ea typeface="微软雅黑" panose="020B0503020204020204" pitchFamily="34" charset="-122"/>
                          <a:sym typeface="+mn-ea"/>
                        </a:rPr>
                        <a:t>篇</a:t>
                      </a:r>
                      <a:endParaRPr lang="zh-CN" altLang="en-US" sz="1400" b="1" i="0" kern="1200" dirty="0">
                        <a:solidFill>
                          <a:srgbClr val="00B050"/>
                        </a:solidFill>
                        <a:effectLst/>
                        <a:latin typeface="微软雅黑" panose="020B0503020204020204" pitchFamily="34" charset="-122"/>
                        <a:ea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2"/>
                  </a:ext>
                </a:extLst>
              </a:tr>
              <a:tr h="0">
                <a:tc vMerge="1">
                  <a:txBody>
                    <a:bodyPr/>
                    <a:lstStyle/>
                    <a:p>
                      <a:endParaRPr lang="zh-CN"/>
                    </a:p>
                  </a:txBody>
                  <a:tcPr/>
                </a:tc>
                <a:tc rowSpan="4">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marL="0" algn="ctr" defTabSz="914400" rtl="0" eaLnBrk="1" latinLnBrk="0" hangingPunct="1"/>
                      <a:r>
                        <a:rPr lang="zh-CN" altLang="en-US" sz="1600" b="0" u="none"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知识产权类</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rPr>
                        <a:t>高水平</a:t>
                      </a:r>
                      <a:r>
                        <a:rPr lang="en-US" altLang="zh-CN" sz="1400" b="0" i="0" kern="1200" dirty="0">
                          <a:solidFill>
                            <a:schemeClr val="tx1"/>
                          </a:solidFill>
                          <a:effectLst/>
                          <a:latin typeface="微软雅黑" panose="020B0503020204020204" pitchFamily="34" charset="-122"/>
                          <a:ea typeface="微软雅黑" panose="020B0503020204020204" pitchFamily="34" charset="-122"/>
                        </a:rPr>
                        <a:t>SCI/EI </a:t>
                      </a:r>
                      <a:r>
                        <a:rPr lang="zh-CN" altLang="en-US" sz="1400" b="0" i="0" kern="1200" dirty="0">
                          <a:solidFill>
                            <a:schemeClr val="tx1"/>
                          </a:solidFill>
                          <a:effectLst/>
                          <a:latin typeface="微软雅黑" panose="020B0503020204020204" pitchFamily="34" charset="-122"/>
                          <a:ea typeface="微软雅黑" panose="020B0503020204020204" pitchFamily="34" charset="-122"/>
                        </a:rPr>
                        <a:t>论文 </a:t>
                      </a:r>
                      <a:endParaRPr lang="en-US" sz="1400" b="0" i="0" kern="1200" dirty="0">
                        <a:solidFill>
                          <a:schemeClr val="tx1"/>
                        </a:solidFill>
                        <a:effectLst/>
                        <a:latin typeface="微软雅黑" panose="020B0503020204020204" pitchFamily="34" charset="-122"/>
                        <a:ea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marL="0" marR="0" algn="ctr" defTabSz="914400" rtl="0" eaLnBrk="1" fontAlgn="auto" latinLnBrk="0" hangingPunct="1">
                        <a:lnSpc>
                          <a:spcPct val="100000"/>
                        </a:lnSpc>
                        <a:spcBef>
                          <a:spcPts val="0"/>
                        </a:spcBef>
                        <a:spcAft>
                          <a:spcPts val="0"/>
                        </a:spcAft>
                        <a:buClrTx/>
                        <a:buSzTx/>
                        <a:buFontTx/>
                        <a:buNone/>
                        <a:defRPr/>
                      </a:pPr>
                      <a:r>
                        <a:rPr lang="en-US" altLang="zh-CN" sz="1400" b="1" i="0" kern="1200" dirty="0">
                          <a:solidFill>
                            <a:srgbClr val="00B050"/>
                          </a:solidFill>
                          <a:effectLst/>
                          <a:latin typeface="微软雅黑" panose="020B0503020204020204" pitchFamily="34" charset="-122"/>
                          <a:ea typeface="微软雅黑" panose="020B0503020204020204" pitchFamily="34" charset="-122"/>
                          <a:sym typeface="+mn-ea"/>
                        </a:rPr>
                        <a:t>18 </a:t>
                      </a:r>
                      <a:r>
                        <a:rPr lang="zh-CN" altLang="en-US" sz="1400" b="1" i="0" kern="1200" dirty="0">
                          <a:solidFill>
                            <a:srgbClr val="00B050"/>
                          </a:solidFill>
                          <a:effectLst/>
                          <a:latin typeface="微软雅黑" panose="020B0503020204020204" pitchFamily="34" charset="-122"/>
                          <a:ea typeface="微软雅黑" panose="020B0503020204020204" pitchFamily="34" charset="-122"/>
                          <a:sym typeface="+mn-ea"/>
                        </a:rPr>
                        <a:t>篇</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3"/>
                  </a:ext>
                </a:extLst>
              </a:tr>
              <a:tr h="0">
                <a:tc vMerge="1">
                  <a:txBody>
                    <a:bodyPr/>
                    <a:lstStyle/>
                    <a:p>
                      <a:endParaRPr lang="zh-CN"/>
                    </a:p>
                  </a:txBody>
                  <a:tcPr/>
                </a:tc>
                <a:tc vMerge="1">
                  <a:txBody>
                    <a:bodyPr/>
                    <a:lstStyle/>
                    <a:p>
                      <a:endParaRPr lang="zh-CN"/>
                    </a:p>
                  </a:txBody>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发明专利</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sz="1400" b="1" i="0" kern="1200" dirty="0">
                          <a:solidFill>
                            <a:srgbClr val="00B050"/>
                          </a:solidFill>
                          <a:effectLst/>
                          <a:latin typeface="微软雅黑" panose="020B0503020204020204" pitchFamily="34" charset="-122"/>
                          <a:ea typeface="微软雅黑" panose="020B0503020204020204" pitchFamily="34" charset="-122"/>
                          <a:sym typeface="+mn-ea"/>
                        </a:rPr>
                        <a:t>10 </a:t>
                      </a:r>
                      <a:r>
                        <a:rPr lang="zh-CN" altLang="en-US" sz="1400" b="1" i="0" kern="1200" dirty="0">
                          <a:solidFill>
                            <a:srgbClr val="00B050"/>
                          </a:solidFill>
                          <a:effectLst/>
                          <a:latin typeface="微软雅黑" panose="020B0503020204020204" pitchFamily="34" charset="-122"/>
                          <a:ea typeface="微软雅黑" panose="020B0503020204020204" pitchFamily="34" charset="-122"/>
                          <a:sym typeface="+mn-ea"/>
                        </a:rPr>
                        <a:t>件</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4"/>
                  </a:ext>
                </a:extLst>
              </a:tr>
              <a:tr h="0">
                <a:tc vMerge="1">
                  <a:txBody>
                    <a:bodyPr/>
                    <a:lstStyle/>
                    <a:p>
                      <a:endParaRPr lang="zh-CN"/>
                    </a:p>
                  </a:txBody>
                  <a:tcPr/>
                </a:tc>
                <a:tc vMerge="1">
                  <a:txBody>
                    <a:bodyPr/>
                    <a:lstStyle/>
                    <a:p>
                      <a:endParaRPr lang="zh-CN"/>
                    </a:p>
                  </a:txBody>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标准化提案</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sz="1400" b="1" i="0" kern="1200" dirty="0">
                          <a:solidFill>
                            <a:srgbClr val="00B050"/>
                          </a:solidFill>
                          <a:effectLst/>
                          <a:latin typeface="微软雅黑" panose="020B0503020204020204" pitchFamily="34" charset="-122"/>
                          <a:ea typeface="微软雅黑" panose="020B0503020204020204" pitchFamily="34" charset="-122"/>
                          <a:sym typeface="+mn-ea"/>
                        </a:rPr>
                        <a:t>3 </a:t>
                      </a:r>
                      <a:r>
                        <a:rPr lang="zh-CN" altLang="en-US" sz="1400" b="1" i="0" kern="1200" dirty="0">
                          <a:solidFill>
                            <a:srgbClr val="00B050"/>
                          </a:solidFill>
                          <a:effectLst/>
                          <a:latin typeface="微软雅黑" panose="020B0503020204020204" pitchFamily="34" charset="-122"/>
                          <a:ea typeface="微软雅黑" panose="020B0503020204020204" pitchFamily="34" charset="-122"/>
                          <a:sym typeface="+mn-ea"/>
                        </a:rPr>
                        <a:t>篇</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5"/>
                  </a:ext>
                </a:extLst>
              </a:tr>
              <a:tr h="0">
                <a:tc vMerge="1">
                  <a:txBody>
                    <a:bodyPr/>
                    <a:lstStyle/>
                    <a:p>
                      <a:endParaRPr lang="zh-CN"/>
                    </a:p>
                  </a:txBody>
                  <a:tcPr/>
                </a:tc>
                <a:tc vMerge="1">
                  <a:txBody>
                    <a:bodyPr/>
                    <a:lstStyle/>
                    <a:p>
                      <a:endParaRPr lang="zh-CN"/>
                    </a:p>
                  </a:txBody>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标准化立项</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rgbClr val="FF0000"/>
                          </a:solidFill>
                          <a:effectLst/>
                          <a:latin typeface="微软雅黑" panose="020B0503020204020204" pitchFamily="34" charset="-122"/>
                          <a:ea typeface="微软雅黑" panose="020B0503020204020204" pitchFamily="34" charset="-122"/>
                          <a:sym typeface="+mn-ea"/>
                        </a:rPr>
                        <a:t>1 </a:t>
                      </a:r>
                      <a:r>
                        <a:rPr lang="zh-CN" altLang="en-US" sz="1400" b="1" i="0" kern="1200" dirty="0">
                          <a:solidFill>
                            <a:srgbClr val="FF0000"/>
                          </a:solidFill>
                          <a:effectLst/>
                          <a:latin typeface="微软雅黑" panose="020B0503020204020204" pitchFamily="34" charset="-122"/>
                          <a:ea typeface="微软雅黑" panose="020B0503020204020204" pitchFamily="34" charset="-122"/>
                          <a:sym typeface="+mn-ea"/>
                        </a:rPr>
                        <a:t>项</a:t>
                      </a:r>
                      <a:endParaRPr lang="en-US" altLang="zh-CN" sz="1400" b="1" i="0" kern="1200" dirty="0">
                        <a:solidFill>
                          <a:srgbClr val="FF0000"/>
                        </a:solidFill>
                        <a:effectLst/>
                        <a:latin typeface="微软雅黑" panose="020B0503020204020204" pitchFamily="34" charset="-122"/>
                        <a:ea typeface="微软雅黑" panose="020B0503020204020204" pitchFamily="34" charset="-122"/>
                        <a:sym typeface="+mn-e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sym typeface="+mn-ea"/>
                        </a:rPr>
                        <a:t>【</a:t>
                      </a:r>
                      <a:r>
                        <a:rPr lang="zh-CN" altLang="en-US" sz="1400" b="1" dirty="0">
                          <a:solidFill>
                            <a:srgbClr val="FF0000"/>
                          </a:solidFill>
                          <a:sym typeface="+mn-ea"/>
                        </a:rPr>
                        <a:t>指南要求</a:t>
                      </a:r>
                      <a:r>
                        <a:rPr lang="en-US" altLang="zh-CN" sz="1400" b="1" dirty="0">
                          <a:solidFill>
                            <a:srgbClr val="FF0000"/>
                          </a:solidFill>
                          <a:sym typeface="+mn-ea"/>
                        </a:rPr>
                        <a:t>】</a:t>
                      </a:r>
                      <a:endParaRPr lang="zh-CN" altLang="en-US" sz="1400" b="1" i="0" kern="1200" dirty="0">
                        <a:solidFill>
                          <a:srgbClr val="FF0000"/>
                        </a:solidFill>
                        <a:effectLst/>
                        <a:latin typeface="微软雅黑" panose="020B0503020204020204" pitchFamily="34" charset="-122"/>
                        <a:ea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6"/>
                  </a:ext>
                </a:extLst>
              </a:tr>
              <a:tr h="0">
                <a:tc vMerge="1">
                  <a:txBody>
                    <a:bodyPr/>
                    <a:lstStyle/>
                    <a:p>
                      <a:endParaRPr lang="zh-CN"/>
                    </a:p>
                  </a:txBody>
                  <a:tcPr/>
                </a:tc>
                <a:tc rowSpan="4">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marL="0" algn="ctr" defTabSz="914400" rtl="0" eaLnBrk="1" latinLnBrk="0" hangingPunct="1"/>
                      <a:r>
                        <a:rPr lang="zh-CN" altLang="en-US" sz="1600" b="0" u="none"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实物验证类</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rgbClr val="4BACC6">
                        <a:lumMod val="20000"/>
                        <a:lumOff val="80000"/>
                      </a:srgbClr>
                    </a:solidFill>
                  </a:tcPr>
                </a:tc>
                <a:tc rowSpan="4">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marL="0" marR="0" algn="ctr" defTabSz="914400" rtl="0" eaLnBrk="1" fontAlgn="auto" latinLnBrk="0" hangingPunct="1">
                        <a:lnSpc>
                          <a:spcPct val="100000"/>
                        </a:lnSpc>
                        <a:spcBef>
                          <a:spcPts val="0"/>
                        </a:spcBef>
                        <a:spcAft>
                          <a:spcPts val="0"/>
                        </a:spcAft>
                        <a:buClrTx/>
                        <a:buSzTx/>
                        <a:buFontTx/>
                        <a:buNone/>
                        <a:defRPr/>
                      </a:pPr>
                      <a:r>
                        <a:rPr lang="zh-CN" altLang="en-US" sz="1400" dirty="0">
                          <a:effectLst/>
                          <a:latin typeface="微软雅黑" panose="020B0503020204020204" pitchFamily="34" charset="-122"/>
                          <a:ea typeface="微软雅黑" panose="020B0503020204020204" pitchFamily="34" charset="-122"/>
                          <a:sym typeface="+mn-ea"/>
                        </a:rPr>
                        <a:t>无线信息中心网络</a:t>
                      </a:r>
                    </a:p>
                    <a:p>
                      <a:pPr marL="0" marR="0" algn="ctr" defTabSz="914400" rtl="0" eaLnBrk="1" fontAlgn="auto" latinLnBrk="0" hangingPunct="1">
                        <a:lnSpc>
                          <a:spcPct val="100000"/>
                        </a:lnSpc>
                        <a:spcBef>
                          <a:spcPts val="0"/>
                        </a:spcBef>
                        <a:spcAft>
                          <a:spcPts val="0"/>
                        </a:spcAft>
                        <a:buClrTx/>
                        <a:buSzTx/>
                        <a:buFontTx/>
                        <a:buNone/>
                        <a:defRPr/>
                      </a:pPr>
                      <a:r>
                        <a:rPr lang="zh-CN" altLang="en-US" sz="1400" dirty="0">
                          <a:effectLst/>
                          <a:latin typeface="微软雅黑" panose="020B0503020204020204" pitchFamily="34" charset="-122"/>
                          <a:ea typeface="微软雅黑" panose="020B0503020204020204" pitchFamily="34" charset="-122"/>
                          <a:sym typeface="+mn-ea"/>
                        </a:rPr>
                        <a:t>赋能AI的原型系统</a:t>
                      </a:r>
                      <a:endPar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marL="0" algn="ctr" defTabSz="779145" rtl="0" eaLnBrk="1" latinLnBrk="0" hangingPunct="1">
                        <a:spcAft>
                          <a:spcPts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支持分布式</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训练与推理</a:t>
                      </a:r>
                      <a:endParaRPr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7"/>
                  </a:ext>
                </a:extLst>
              </a:tr>
              <a:tr h="37338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Font typeface="Arial" panose="020B0604020202020204" pitchFamily="34" charset="0"/>
                        <a:buNone/>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支持模型验证与部署</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8"/>
                  </a:ext>
                </a:extLst>
              </a:tr>
              <a:tr h="21960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Font typeface="Arial" panose="020B0604020202020204" pitchFamily="34" charset="0"/>
                        <a:buNone/>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支持云边协同原型验证</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09"/>
                  </a:ext>
                </a:extLst>
              </a:tr>
              <a:tr h="219600">
                <a:tc vMerge="1">
                  <a:txBody>
                    <a:bodyPr/>
                    <a:lstStyle/>
                    <a:p>
                      <a:endParaRPr lang="zh-CN"/>
                    </a:p>
                  </a:txBody>
                  <a:tcPr/>
                </a:tc>
                <a:tc vMerge="1">
                  <a:txBody>
                    <a:bodyPr/>
                    <a:lstStyle/>
                    <a:p>
                      <a:endParaRPr lang="zh-CN"/>
                    </a:p>
                  </a:txBody>
                  <a:tcPr>
                    <a:lnR w="12700" cap="flat" cmpd="sng" algn="ctr">
                      <a:solidFill>
                        <a:srgbClr val="000000"/>
                      </a:solidFill>
                      <a:prstDash val="solid"/>
                      <a:round/>
                      <a:headEnd type="none" w="med" len="med"/>
                      <a:tailEnd type="none" w="med" len="med"/>
                    </a:lnR>
                    <a:lnB w="12700" cmpd="sng">
                      <a:solidFill>
                        <a:srgbClr val="000000"/>
                      </a:solidFill>
                    </a:lnB>
                    <a:solidFill>
                      <a:srgbClr val="4BACC6">
                        <a:lumMod val="20000"/>
                        <a:lumOff val="80000"/>
                      </a:srgbClr>
                    </a:solidFill>
                  </a:tcPr>
                </a:tc>
                <a:tc vMerge="1">
                  <a:txBody>
                    <a:bodyPr/>
                    <a:lstStyle/>
                    <a:p>
                      <a:endParaRPr lang="zh-CN"/>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4BACC6">
                        <a:lumMod val="20000"/>
                        <a:lumOff val="80000"/>
                      </a:srgbClr>
                    </a:solidFill>
                  </a:tcPr>
                </a:tc>
                <a:tc>
                  <a:txBody>
                    <a:bodyPr/>
                    <a:lstStyle/>
                    <a:p>
                      <a:pPr marL="0" algn="ctr" defTabSz="779145" rtl="0" eaLnBrk="1" latinLnBrk="0" hangingPunct="1">
                        <a:spcAft>
                          <a:spcPts val="0"/>
                        </a:spcAft>
                        <a:buNone/>
                      </a:pPr>
                      <a:r>
                        <a:rPr sz="1400" dirty="0">
                          <a:effectLst/>
                          <a:latin typeface="微软雅黑" panose="020B0503020204020204" pitchFamily="34" charset="-122"/>
                          <a:ea typeface="微软雅黑" panose="020B0503020204020204" pitchFamily="34" charset="-122"/>
                          <a:sym typeface="+mn-ea"/>
                        </a:rPr>
                        <a:t>测试验证网络覆盖面积不低于</a:t>
                      </a:r>
                      <a:r>
                        <a:rPr sz="1400" b="0" dirty="0">
                          <a:solidFill>
                            <a:schemeClr val="tx1"/>
                          </a:solidFill>
                          <a:effectLst/>
                          <a:latin typeface="微软雅黑" panose="020B0503020204020204" pitchFamily="34" charset="-122"/>
                          <a:ea typeface="微软雅黑" panose="020B0503020204020204" pitchFamily="34" charset="-122"/>
                          <a:sym typeface="+mn-ea"/>
                        </a:rPr>
                        <a:t>15万平方米</a:t>
                      </a:r>
                      <a:endPar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endParaRP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10"/>
                  </a:ext>
                </a:extLst>
              </a:tr>
              <a:tr h="219600">
                <a:tc vMerge="1">
                  <a:txBody>
                    <a:bodyPr/>
                    <a:lstStyle/>
                    <a:p>
                      <a:endParaRPr lang="zh-CN"/>
                    </a:p>
                  </a:txBody>
                  <a:tcPr marL="91436" marR="91436" marT="45733" marB="45733" anchor="ctr">
                    <a:solidFill>
                      <a:srgbClr val="FF0000"/>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marL="0" algn="ctr" defTabSz="914400" rtl="0" eaLnBrk="1" latinLnBrk="0" hangingPunct="1"/>
                      <a:r>
                        <a:rPr lang="zh-CN" altLang="en-US" sz="1600" b="0" u="none"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人才培养类</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914400" rtl="0" eaLnBrk="1" latinLnBrk="0" hangingPunct="1">
                        <a:defRPr sz="1800" kern="1200">
                          <a:solidFill>
                            <a:schemeClr val="tx1"/>
                          </a:solidFill>
                          <a:latin typeface="Arial" panose="020B0604020202020204"/>
                          <a:ea typeface="黑体" panose="02010609060101010101" pitchFamily="2" charset="-122"/>
                        </a:defRPr>
                      </a:lvl1pPr>
                      <a:lvl2pPr marL="457200" algn="l" defTabSz="914400" rtl="0" eaLnBrk="1" latinLnBrk="0" hangingPunct="1">
                        <a:defRPr sz="1800" kern="1200">
                          <a:solidFill>
                            <a:schemeClr val="tx1"/>
                          </a:solidFill>
                          <a:latin typeface="Arial" panose="020B0604020202020204"/>
                          <a:ea typeface="黑体" panose="02010609060101010101" pitchFamily="2" charset="-122"/>
                        </a:defRPr>
                      </a:lvl2pPr>
                      <a:lvl3pPr marL="914400" algn="l" defTabSz="914400" rtl="0" eaLnBrk="1" latinLnBrk="0" hangingPunct="1">
                        <a:defRPr sz="1800" kern="1200">
                          <a:solidFill>
                            <a:schemeClr val="tx1"/>
                          </a:solidFill>
                          <a:latin typeface="Arial" panose="020B0604020202020204"/>
                          <a:ea typeface="黑体" panose="02010609060101010101" pitchFamily="2" charset="-122"/>
                        </a:defRPr>
                      </a:lvl3pPr>
                      <a:lvl4pPr marL="1371600" algn="l" defTabSz="914400" rtl="0" eaLnBrk="1" latinLnBrk="0" hangingPunct="1">
                        <a:defRPr sz="1800" kern="1200">
                          <a:solidFill>
                            <a:schemeClr val="tx1"/>
                          </a:solidFill>
                          <a:latin typeface="Arial" panose="020B0604020202020204"/>
                          <a:ea typeface="黑体" panose="02010609060101010101" pitchFamily="2" charset="-122"/>
                        </a:defRPr>
                      </a:lvl4pPr>
                      <a:lvl5pPr marL="1828800" algn="l" defTabSz="914400" rtl="0" eaLnBrk="1" latinLnBrk="0" hangingPunct="1">
                        <a:defRPr sz="1800" kern="1200">
                          <a:solidFill>
                            <a:schemeClr val="tx1"/>
                          </a:solidFill>
                          <a:latin typeface="Arial" panose="020B0604020202020204"/>
                          <a:ea typeface="黑体" panose="02010609060101010101" pitchFamily="2" charset="-122"/>
                        </a:defRPr>
                      </a:lvl5pPr>
                      <a:lvl6pPr marL="2286000" algn="l" defTabSz="914400" rtl="0" eaLnBrk="1" latinLnBrk="0" hangingPunct="1">
                        <a:defRPr sz="1800" kern="1200">
                          <a:solidFill>
                            <a:schemeClr val="tx1"/>
                          </a:solidFill>
                          <a:latin typeface="Arial" panose="020B0604020202020204"/>
                          <a:ea typeface="黑体" panose="02010609060101010101" pitchFamily="2" charset="-122"/>
                        </a:defRPr>
                      </a:lvl6pPr>
                      <a:lvl7pPr marL="2743200" algn="l" defTabSz="914400" rtl="0" eaLnBrk="1" latinLnBrk="0" hangingPunct="1">
                        <a:defRPr sz="1800" kern="1200">
                          <a:solidFill>
                            <a:schemeClr val="tx1"/>
                          </a:solidFill>
                          <a:latin typeface="Arial" panose="020B0604020202020204"/>
                          <a:ea typeface="黑体" panose="02010609060101010101" pitchFamily="2" charset="-122"/>
                        </a:defRPr>
                      </a:lvl7pPr>
                      <a:lvl8pPr marL="3200400" algn="l" defTabSz="914400" rtl="0" eaLnBrk="1" latinLnBrk="0" hangingPunct="1">
                        <a:defRPr sz="1800" kern="1200">
                          <a:solidFill>
                            <a:schemeClr val="tx1"/>
                          </a:solidFill>
                          <a:latin typeface="Arial" panose="020B0604020202020204"/>
                          <a:ea typeface="黑体" panose="02010609060101010101" pitchFamily="2" charset="-122"/>
                        </a:defRPr>
                      </a:lvl8pPr>
                      <a:lvl9pPr marL="3657600" algn="l" defTabSz="914400" rtl="0" eaLnBrk="1" latinLnBrk="0" hangingPunct="1">
                        <a:defRPr sz="1800" kern="1200">
                          <a:solidFill>
                            <a:schemeClr val="tx1"/>
                          </a:solidFill>
                          <a:latin typeface="Arial" panose="020B0604020202020204"/>
                          <a:ea typeface="黑体" panose="02010609060101010101" pitchFamily="2" charset="-122"/>
                        </a:defRPr>
                      </a:lvl9pPr>
                    </a:lstStyle>
                    <a:p>
                      <a:pPr marL="0" marR="0" indent="0" algn="ctr" defTabSz="914400" rtl="0" eaLnBrk="1" fontAlgn="auto" latinLnBrk="0" hangingPunct="1">
                        <a:lnSpc>
                          <a:spcPct val="100000"/>
                        </a:lnSpc>
                        <a:spcBef>
                          <a:spcPts val="0"/>
                        </a:spcBef>
                        <a:spcAft>
                          <a:spcPts val="600"/>
                        </a:spcAft>
                        <a:buClrTx/>
                        <a:buSzTx/>
                        <a:buFontTx/>
                        <a:buNone/>
                        <a:defRPr/>
                      </a:pP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博士</a:t>
                      </a:r>
                      <a:r>
                        <a:rPr lang="en-US" altLang="zh-CN" sz="1400" b="0" i="0" kern="1200" dirty="0">
                          <a:solidFill>
                            <a:schemeClr val="tx1"/>
                          </a:solidFill>
                          <a:effectLst/>
                          <a:latin typeface="微软雅黑" panose="020B0503020204020204" pitchFamily="34" charset="-122"/>
                          <a:ea typeface="微软雅黑" panose="020B0503020204020204" pitchFamily="34" charset="-122"/>
                          <a:sym typeface="+mn-ea"/>
                        </a:rPr>
                        <a:t>/</a:t>
                      </a:r>
                      <a:r>
                        <a:rPr lang="zh-CN" altLang="en-US" sz="1400" b="0" i="0" kern="1200" dirty="0">
                          <a:solidFill>
                            <a:schemeClr val="tx1"/>
                          </a:solidFill>
                          <a:effectLst/>
                          <a:latin typeface="微软雅黑" panose="020B0503020204020204" pitchFamily="34" charset="-122"/>
                          <a:ea typeface="微软雅黑" panose="020B0503020204020204" pitchFamily="34" charset="-122"/>
                          <a:sym typeface="+mn-ea"/>
                        </a:rPr>
                        <a:t>硕士研究生</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tc>
                  <a:txBody>
                    <a:bodyPr/>
                    <a:lstStyle>
                      <a:lvl1pPr marL="0" algn="l" defTabSz="514350" rtl="0" eaLnBrk="1" latinLnBrk="0" hangingPunct="1">
                        <a:defRPr sz="1015" kern="1200">
                          <a:solidFill>
                            <a:schemeClr val="tx1"/>
                          </a:solidFill>
                          <a:latin typeface="Calibri" panose="020F0502020204030204"/>
                        </a:defRPr>
                      </a:lvl1pPr>
                      <a:lvl2pPr marL="257175" algn="l" defTabSz="514350" rtl="0" eaLnBrk="1" latinLnBrk="0" hangingPunct="1">
                        <a:defRPr sz="1015" kern="1200">
                          <a:solidFill>
                            <a:schemeClr val="tx1"/>
                          </a:solidFill>
                          <a:latin typeface="Calibri" panose="020F0502020204030204"/>
                        </a:defRPr>
                      </a:lvl2pPr>
                      <a:lvl3pPr marL="514350" algn="l" defTabSz="514350" rtl="0" eaLnBrk="1" latinLnBrk="0" hangingPunct="1">
                        <a:defRPr sz="1015" kern="1200">
                          <a:solidFill>
                            <a:schemeClr val="tx1"/>
                          </a:solidFill>
                          <a:latin typeface="Calibri" panose="020F0502020204030204"/>
                        </a:defRPr>
                      </a:lvl3pPr>
                      <a:lvl4pPr marL="771525" algn="l" defTabSz="514350" rtl="0" eaLnBrk="1" latinLnBrk="0" hangingPunct="1">
                        <a:defRPr sz="1015" kern="1200">
                          <a:solidFill>
                            <a:schemeClr val="tx1"/>
                          </a:solidFill>
                          <a:latin typeface="Calibri" panose="020F0502020204030204"/>
                        </a:defRPr>
                      </a:lvl4pPr>
                      <a:lvl5pPr marL="1028700" algn="l" defTabSz="514350" rtl="0" eaLnBrk="1" latinLnBrk="0" hangingPunct="1">
                        <a:defRPr sz="1015" kern="1200">
                          <a:solidFill>
                            <a:schemeClr val="tx1"/>
                          </a:solidFill>
                          <a:latin typeface="Calibri" panose="020F0502020204030204"/>
                        </a:defRPr>
                      </a:lvl5pPr>
                      <a:lvl6pPr marL="1285875" algn="l" defTabSz="514350" rtl="0" eaLnBrk="1" latinLnBrk="0" hangingPunct="1">
                        <a:defRPr sz="1015" kern="1200">
                          <a:solidFill>
                            <a:schemeClr val="tx1"/>
                          </a:solidFill>
                          <a:latin typeface="Calibri" panose="020F0502020204030204"/>
                        </a:defRPr>
                      </a:lvl6pPr>
                      <a:lvl7pPr marL="1543050" algn="l" defTabSz="514350" rtl="0" eaLnBrk="1" latinLnBrk="0" hangingPunct="1">
                        <a:defRPr sz="1015" kern="1200">
                          <a:solidFill>
                            <a:schemeClr val="tx1"/>
                          </a:solidFill>
                          <a:latin typeface="Calibri" panose="020F0502020204030204"/>
                        </a:defRPr>
                      </a:lvl7pPr>
                      <a:lvl8pPr marL="1800225" algn="l" defTabSz="514350" rtl="0" eaLnBrk="1" latinLnBrk="0" hangingPunct="1">
                        <a:defRPr sz="1015" kern="1200">
                          <a:solidFill>
                            <a:schemeClr val="tx1"/>
                          </a:solidFill>
                          <a:latin typeface="Calibri" panose="020F0502020204030204"/>
                        </a:defRPr>
                      </a:lvl8pPr>
                      <a:lvl9pPr marL="2057400" algn="l" defTabSz="514350" rtl="0" eaLnBrk="1" latinLnBrk="0" hangingPunct="1">
                        <a:defRPr sz="1015" kern="1200">
                          <a:solidFill>
                            <a:schemeClr val="tx1"/>
                          </a:solidFill>
                          <a:latin typeface="Calibri" panose="020F0502020204030204"/>
                        </a:defRPr>
                      </a:lvl9pPr>
                    </a:lstStyle>
                    <a:p>
                      <a:pPr marL="0" marR="0" indent="0" algn="ctr" defTabSz="779145" rtl="0" eaLnBrk="1" fontAlgn="auto" latinLnBrk="0" hangingPunct="1">
                        <a:lnSpc>
                          <a:spcPct val="100000"/>
                        </a:lnSpc>
                        <a:spcBef>
                          <a:spcPts val="0"/>
                        </a:spcBef>
                        <a:spcAft>
                          <a:spcPts val="0"/>
                        </a:spcAft>
                        <a:buClrTx/>
                        <a:buSzTx/>
                        <a:buFontTx/>
                        <a:buNone/>
                        <a:defRPr/>
                      </a:pPr>
                      <a:r>
                        <a:rPr lang="en-US" altLang="zh-CN" sz="1400" b="1" i="0" kern="1200" dirty="0">
                          <a:solidFill>
                            <a:srgbClr val="00B050"/>
                          </a:solidFill>
                          <a:effectLst/>
                          <a:latin typeface="微软雅黑" panose="020B0503020204020204" pitchFamily="34" charset="-122"/>
                          <a:ea typeface="微软雅黑" panose="020B0503020204020204" pitchFamily="34" charset="-122"/>
                        </a:rPr>
                        <a:t>10</a:t>
                      </a:r>
                      <a:r>
                        <a:rPr lang="zh-CN" altLang="en-US" sz="1400" b="1" i="0" kern="1200" dirty="0">
                          <a:solidFill>
                            <a:srgbClr val="00B050"/>
                          </a:solidFill>
                          <a:effectLst/>
                          <a:latin typeface="微软雅黑" panose="020B0503020204020204" pitchFamily="34" charset="-122"/>
                          <a:ea typeface="微软雅黑" panose="020B0503020204020204" pitchFamily="34" charset="-122"/>
                        </a:rPr>
                        <a:t>名</a:t>
                      </a:r>
                    </a:p>
                  </a:txBody>
                  <a:tcPr marL="68588" marR="68588" marT="34302" marB="3430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BACC6">
                        <a:lumMod val="20000"/>
                        <a:lumOff val="80000"/>
                      </a:srgbClr>
                    </a:solidFill>
                  </a:tcPr>
                </a:tc>
                <a:extLst>
                  <a:ext uri="{0D108BD9-81ED-4DB2-BD59-A6C34878D82A}">
                    <a16:rowId xmlns:a16="http://schemas.microsoft.com/office/drawing/2014/main" val="10011"/>
                  </a:ext>
                </a:extLst>
              </a:tr>
            </a:tbl>
          </a:graphicData>
        </a:graphic>
      </p:graphicFrame>
      <p:sp>
        <p:nvSpPr>
          <p:cNvPr id="7" name="矩形 6"/>
          <p:cNvSpPr/>
          <p:nvPr/>
        </p:nvSpPr>
        <p:spPr>
          <a:xfrm>
            <a:off x="2888639" y="67272"/>
            <a:ext cx="3416320"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预期成果与考核指标</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custDataLst>
              <p:tags r:id="rId1"/>
            </p:custDataLst>
          </p:nvPr>
        </p:nvSpPr>
        <p:spPr>
          <a:xfrm>
            <a:off x="99772" y="843558"/>
            <a:ext cx="2154466" cy="639100"/>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68580" tIns="34290" rIns="68580" bIns="3429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514350">
              <a:defRPr/>
            </a:pPr>
            <a:r>
              <a:rPr lang="zh-CN" altLang="en-US" sz="2000" b="1" dirty="0">
                <a:solidFill>
                  <a:prstClr val="white"/>
                </a:solidFill>
                <a:latin typeface="微软雅黑" panose="020B0503020204020204" pitchFamily="34" charset="-122"/>
                <a:ea typeface="微软雅黑" panose="020B0503020204020204" pitchFamily="34" charset="-122"/>
              </a:rPr>
              <a:t>融合项目团队多方科研平台能力</a:t>
            </a:r>
          </a:p>
        </p:txBody>
      </p:sp>
      <p:sp>
        <p:nvSpPr>
          <p:cNvPr id="25" name="圆角矩形 24"/>
          <p:cNvSpPr/>
          <p:nvPr>
            <p:custDataLst>
              <p:tags r:id="rId2"/>
            </p:custDataLst>
          </p:nvPr>
        </p:nvSpPr>
        <p:spPr>
          <a:xfrm>
            <a:off x="135494" y="1542237"/>
            <a:ext cx="2089051" cy="3312368"/>
          </a:xfrm>
          <a:prstGeom prst="roundRect">
            <a:avLst>
              <a:gd name="adj" fmla="val 7013"/>
            </a:avLst>
          </a:prstGeom>
          <a:noFill/>
          <a:ln>
            <a:solidFill>
              <a:srgbClr val="8037B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latin typeface="微软雅黑" panose="020B0503020204020204" pitchFamily="34" charset="-122"/>
              <a:ea typeface="微软雅黑" panose="020B0503020204020204" pitchFamily="34" charset="-122"/>
            </a:endParaRPr>
          </a:p>
        </p:txBody>
      </p:sp>
      <p:sp>
        <p:nvSpPr>
          <p:cNvPr id="12" name="标题 1"/>
          <p:cNvSpPr txBox="1"/>
          <p:nvPr>
            <p:custDataLst>
              <p:tags r:id="rId3"/>
            </p:custDataLst>
          </p:nvPr>
        </p:nvSpPr>
        <p:spPr>
          <a:xfrm>
            <a:off x="2418085" y="843557"/>
            <a:ext cx="2188990" cy="639101"/>
          </a:xfrm>
          <a:prstGeom prst="rect">
            <a:avLst/>
          </a:prstGeom>
          <a:gradFill rotWithShape="1">
            <a:gsLst>
              <a:gs pos="0">
                <a:schemeClr val="accent6">
                  <a:lumMod val="25000"/>
                  <a:alpha val="83000"/>
                </a:schemeClr>
              </a:gs>
              <a:gs pos="80000">
                <a:srgbClr val="C00000"/>
              </a:gs>
              <a:gs pos="100000">
                <a:schemeClr val="accent6">
                  <a:lumMod val="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68580" tIns="34290" rIns="68580" bIns="3429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514350">
              <a:defRPr/>
            </a:pPr>
            <a:r>
              <a:rPr lang="zh-CN" altLang="en-US" sz="2000" b="1" dirty="0">
                <a:solidFill>
                  <a:prstClr val="white"/>
                </a:solidFill>
                <a:latin typeface="微软雅黑" panose="020B0503020204020204" pitchFamily="34" charset="-122"/>
                <a:ea typeface="微软雅黑" panose="020B0503020204020204" pitchFamily="34" charset="-122"/>
              </a:rPr>
              <a:t>助力上海</a:t>
            </a:r>
            <a:r>
              <a:rPr lang="en-US" altLang="zh-CN" sz="2000" b="1" dirty="0">
                <a:solidFill>
                  <a:prstClr val="white"/>
                </a:solidFill>
                <a:latin typeface="微软雅黑" panose="020B0503020204020204" pitchFamily="34" charset="-122"/>
                <a:ea typeface="微软雅黑" panose="020B0503020204020204" pitchFamily="34" charset="-122"/>
              </a:rPr>
              <a:t>6G</a:t>
            </a:r>
            <a:r>
              <a:rPr lang="zh-CN" altLang="en-US" sz="2000" b="1" dirty="0">
                <a:solidFill>
                  <a:prstClr val="white"/>
                </a:solidFill>
                <a:latin typeface="微软雅黑" panose="020B0503020204020204" pitchFamily="34" charset="-122"/>
                <a:ea typeface="微软雅黑" panose="020B0503020204020204" pitchFamily="34" charset="-122"/>
              </a:rPr>
              <a:t>与</a:t>
            </a:r>
            <a:r>
              <a:rPr lang="en-US" altLang="zh-CN" sz="2000" b="1" dirty="0">
                <a:solidFill>
                  <a:prstClr val="white"/>
                </a:solidFill>
                <a:latin typeface="微软雅黑" panose="020B0503020204020204" pitchFamily="34" charset="-122"/>
                <a:ea typeface="微软雅黑" panose="020B0503020204020204" pitchFamily="34" charset="-122"/>
              </a:rPr>
              <a:t>AI</a:t>
            </a:r>
            <a:r>
              <a:rPr lang="zh-CN" altLang="en-US" sz="2000" b="1" dirty="0">
                <a:solidFill>
                  <a:prstClr val="white"/>
                </a:solidFill>
                <a:latin typeface="微软雅黑" panose="020B0503020204020204" pitchFamily="34" charset="-122"/>
                <a:ea typeface="微软雅黑" panose="020B0503020204020204" pitchFamily="34" charset="-122"/>
              </a:rPr>
              <a:t>前沿技术研发水平</a:t>
            </a:r>
          </a:p>
        </p:txBody>
      </p:sp>
      <p:sp>
        <p:nvSpPr>
          <p:cNvPr id="13" name="圆角矩形 12"/>
          <p:cNvSpPr/>
          <p:nvPr>
            <p:custDataLst>
              <p:tags r:id="rId4"/>
            </p:custDataLst>
          </p:nvPr>
        </p:nvSpPr>
        <p:spPr>
          <a:xfrm>
            <a:off x="2418084" y="1542237"/>
            <a:ext cx="2206971" cy="3312368"/>
          </a:xfrm>
          <a:prstGeom prst="roundRect">
            <a:avLst>
              <a:gd name="adj" fmla="val 7013"/>
            </a:avLst>
          </a:prstGeom>
          <a:noFill/>
          <a:ln>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2537962" y="1637831"/>
            <a:ext cx="2077879" cy="1323439"/>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构建无线信息中心网络赋能</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的核心技术体系，助力上海市在</a:t>
            </a:r>
            <a:r>
              <a:rPr lang="en-US" altLang="zh-CN" sz="1600" dirty="0">
                <a:latin typeface="微软雅黑" panose="020B0503020204020204" pitchFamily="34" charset="-122"/>
                <a:ea typeface="微软雅黑" panose="020B0503020204020204" pitchFamily="34" charset="-122"/>
              </a:rPr>
              <a:t>6G</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前沿技术领域的研发水平。</a:t>
            </a:r>
          </a:p>
        </p:txBody>
      </p:sp>
      <p:sp>
        <p:nvSpPr>
          <p:cNvPr id="4" name="文本框 3"/>
          <p:cNvSpPr txBox="1"/>
          <p:nvPr>
            <p:custDataLst>
              <p:tags r:id="rId6"/>
            </p:custDataLst>
          </p:nvPr>
        </p:nvSpPr>
        <p:spPr>
          <a:xfrm>
            <a:off x="153165" y="1637831"/>
            <a:ext cx="1969646" cy="1323439"/>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依托合作单位的多个国家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省部级平台功能，充分利用好信息系统测试与验证能力优势。</a:t>
            </a:r>
          </a:p>
        </p:txBody>
      </p:sp>
      <p:grpSp>
        <p:nvGrpSpPr>
          <p:cNvPr id="44" name="组合 43"/>
          <p:cNvGrpSpPr/>
          <p:nvPr/>
        </p:nvGrpSpPr>
        <p:grpSpPr>
          <a:xfrm>
            <a:off x="4788822" y="843557"/>
            <a:ext cx="2151664" cy="4011048"/>
            <a:chOff x="4785611" y="785592"/>
            <a:chExt cx="2151664" cy="4011048"/>
          </a:xfrm>
        </p:grpSpPr>
        <p:sp>
          <p:nvSpPr>
            <p:cNvPr id="45" name="标题 1"/>
            <p:cNvSpPr txBox="1"/>
            <p:nvPr>
              <p:custDataLst>
                <p:tags r:id="rId11"/>
              </p:custDataLst>
            </p:nvPr>
          </p:nvSpPr>
          <p:spPr>
            <a:xfrm>
              <a:off x="4817587" y="785592"/>
              <a:ext cx="2002865" cy="639100"/>
            </a:xfrm>
            <a:prstGeom prst="rect">
              <a:avLst/>
            </a:prstGeom>
            <a:gradFill rotWithShape="1">
              <a:gsLst>
                <a:gs pos="0">
                  <a:srgbClr val="004098"/>
                </a:gs>
                <a:gs pos="80000">
                  <a:srgbClr val="004098"/>
                </a:gs>
                <a:gs pos="100000">
                  <a:srgbClr val="004098"/>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微软雅黑" panose="020B0503020204020204" pitchFamily="34" charset="-122"/>
                  <a:ea typeface="微软雅黑" panose="020B0503020204020204" pitchFamily="34" charset="-122"/>
                </a:rPr>
                <a:t>提升国际标准化制定话语权</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6" name="圆角矩形 45"/>
            <p:cNvSpPr/>
            <p:nvPr>
              <p:custDataLst>
                <p:tags r:id="rId12"/>
              </p:custDataLst>
            </p:nvPr>
          </p:nvSpPr>
          <p:spPr>
            <a:xfrm>
              <a:off x="4808368" y="1479436"/>
              <a:ext cx="2037456" cy="3317204"/>
            </a:xfrm>
            <a:prstGeom prst="roundRect">
              <a:avLst>
                <a:gd name="adj" fmla="val 7013"/>
              </a:avLst>
            </a:prstGeom>
            <a:noFill/>
            <a:ln>
              <a:solidFill>
                <a:srgbClr val="0069B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latin typeface="微软雅黑" panose="020B0503020204020204" pitchFamily="34" charset="-122"/>
                <a:ea typeface="微软雅黑" panose="020B0503020204020204" pitchFamily="34" charset="-122"/>
              </a:endParaRPr>
            </a:p>
          </p:txBody>
        </p:sp>
        <p:sp>
          <p:nvSpPr>
            <p:cNvPr id="47" name="文本框 46"/>
            <p:cNvSpPr txBox="1"/>
            <p:nvPr>
              <p:custDataLst>
                <p:tags r:id="rId13"/>
              </p:custDataLst>
            </p:nvPr>
          </p:nvSpPr>
          <p:spPr>
            <a:xfrm>
              <a:off x="4785611" y="1534902"/>
              <a:ext cx="2151664"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通过原始创新，助力我国科研机构抢占6G核心技术的国际标准制定话语权，勇于在国际标准化组织发出上海声音。</a:t>
              </a:r>
            </a:p>
          </p:txBody>
        </p:sp>
        <p:pic>
          <p:nvPicPr>
            <p:cNvPr id="48" name="图片 47"/>
            <p:cNvPicPr>
              <a:picLocks noChangeAspect="1"/>
            </p:cNvPicPr>
            <p:nvPr>
              <p:custDataLst>
                <p:tags r:id="rId14"/>
              </p:custDataLst>
            </p:nvPr>
          </p:nvPicPr>
          <p:blipFill>
            <a:blip r:embed="rId19"/>
            <a:stretch>
              <a:fillRect/>
            </a:stretch>
          </p:blipFill>
          <p:spPr>
            <a:xfrm>
              <a:off x="4931376" y="3059812"/>
              <a:ext cx="1252622" cy="1614212"/>
            </a:xfrm>
            <a:prstGeom prst="rect">
              <a:avLst/>
            </a:prstGeom>
            <a:ln w="12700" cmpd="sng">
              <a:solidFill>
                <a:schemeClr val="tx1"/>
              </a:solidFill>
              <a:prstDash val="solid"/>
            </a:ln>
          </p:spPr>
        </p:pic>
        <p:pic>
          <p:nvPicPr>
            <p:cNvPr id="49" name="图片 48"/>
            <p:cNvPicPr>
              <a:picLocks noChangeAspect="1"/>
            </p:cNvPicPr>
            <p:nvPr>
              <p:custDataLst>
                <p:tags r:id="rId15"/>
              </p:custDataLst>
            </p:nvPr>
          </p:nvPicPr>
          <p:blipFill>
            <a:blip r:embed="rId20"/>
            <a:stretch>
              <a:fillRect/>
            </a:stretch>
          </p:blipFill>
          <p:spPr>
            <a:xfrm>
              <a:off x="5243614" y="3059812"/>
              <a:ext cx="1235658" cy="1614212"/>
            </a:xfrm>
            <a:prstGeom prst="rect">
              <a:avLst/>
            </a:prstGeom>
            <a:ln w="12700" cmpd="sng">
              <a:solidFill>
                <a:schemeClr val="tx1"/>
              </a:solidFill>
              <a:prstDash val="solid"/>
            </a:ln>
          </p:spPr>
        </p:pic>
        <p:pic>
          <p:nvPicPr>
            <p:cNvPr id="50" name="图片 49"/>
            <p:cNvPicPr>
              <a:picLocks noChangeAspect="1"/>
            </p:cNvPicPr>
            <p:nvPr>
              <p:custDataLst>
                <p:tags r:id="rId16"/>
              </p:custDataLst>
            </p:nvPr>
          </p:nvPicPr>
          <p:blipFill>
            <a:blip r:embed="rId19"/>
            <a:stretch>
              <a:fillRect/>
            </a:stretch>
          </p:blipFill>
          <p:spPr>
            <a:xfrm>
              <a:off x="5516211" y="3059812"/>
              <a:ext cx="1252622" cy="1614212"/>
            </a:xfrm>
            <a:prstGeom prst="rect">
              <a:avLst/>
            </a:prstGeom>
            <a:ln w="12700" cmpd="sng">
              <a:solidFill>
                <a:schemeClr val="tx1"/>
              </a:solidFill>
              <a:prstDash val="solid"/>
            </a:ln>
          </p:spPr>
        </p:pic>
      </p:grpSp>
      <p:grpSp>
        <p:nvGrpSpPr>
          <p:cNvPr id="51" name="组合 50"/>
          <p:cNvGrpSpPr/>
          <p:nvPr/>
        </p:nvGrpSpPr>
        <p:grpSpPr>
          <a:xfrm>
            <a:off x="6949062" y="842835"/>
            <a:ext cx="2074168" cy="4011770"/>
            <a:chOff x="7020272" y="639834"/>
            <a:chExt cx="2074168" cy="4011770"/>
          </a:xfrm>
        </p:grpSpPr>
        <p:sp>
          <p:nvSpPr>
            <p:cNvPr id="52" name="标题 1"/>
            <p:cNvSpPr txBox="1"/>
            <p:nvPr>
              <p:custDataLst>
                <p:tags r:id="rId7"/>
              </p:custDataLst>
            </p:nvPr>
          </p:nvSpPr>
          <p:spPr>
            <a:xfrm>
              <a:off x="7058720" y="639834"/>
              <a:ext cx="2016224" cy="639100"/>
            </a:xfrm>
            <a:prstGeom prst="rect">
              <a:avLst/>
            </a:prstGeom>
            <a:gradFill rotWithShape="1">
              <a:gsLst>
                <a:gs pos="0">
                  <a:srgbClr val="9BBB59">
                    <a:lumMod val="75000"/>
                  </a:srgbClr>
                </a:gs>
                <a:gs pos="80000">
                  <a:srgbClr val="9BBB59">
                    <a:lumMod val="75000"/>
                    <a:alpha val="75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514350">
                <a:defRPr/>
              </a:pPr>
              <a:r>
                <a:rPr lang="zh-CN" altLang="en-US" sz="2000" b="1" dirty="0">
                  <a:solidFill>
                    <a:prstClr val="white"/>
                  </a:solidFill>
                  <a:latin typeface="微软雅黑" panose="020B0503020204020204" pitchFamily="34" charset="-122"/>
                  <a:ea typeface="微软雅黑" panose="020B0503020204020204" pitchFamily="34" charset="-122"/>
                </a:rPr>
                <a:t>建成核心技术</a:t>
              </a:r>
              <a:endParaRPr lang="en-US" altLang="zh-CN" sz="2000" b="1" dirty="0">
                <a:solidFill>
                  <a:prstClr val="white"/>
                </a:solidFill>
                <a:latin typeface="微软雅黑" panose="020B0503020204020204" pitchFamily="34" charset="-122"/>
                <a:ea typeface="微软雅黑" panose="020B0503020204020204" pitchFamily="34" charset="-122"/>
              </a:endParaRPr>
            </a:p>
            <a:p>
              <a:pPr defTabSz="514350">
                <a:defRPr/>
              </a:pPr>
              <a:r>
                <a:rPr lang="zh-CN" altLang="en-US" sz="2000" b="1" dirty="0">
                  <a:solidFill>
                    <a:prstClr val="white"/>
                  </a:solidFill>
                  <a:latin typeface="微软雅黑" panose="020B0503020204020204" pitchFamily="34" charset="-122"/>
                  <a:ea typeface="微软雅黑" panose="020B0503020204020204" pitchFamily="34" charset="-122"/>
                </a:rPr>
                <a:t>先行示范验证</a:t>
              </a:r>
            </a:p>
          </p:txBody>
        </p:sp>
        <p:sp>
          <p:nvSpPr>
            <p:cNvPr id="53" name="圆角矩形 52"/>
            <p:cNvSpPr/>
            <p:nvPr>
              <p:custDataLst>
                <p:tags r:id="rId8"/>
              </p:custDataLst>
            </p:nvPr>
          </p:nvSpPr>
          <p:spPr>
            <a:xfrm>
              <a:off x="7020272" y="1338512"/>
              <a:ext cx="2074168" cy="3313092"/>
            </a:xfrm>
            <a:prstGeom prst="roundRect">
              <a:avLst>
                <a:gd name="adj" fmla="val 7013"/>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latin typeface="微软雅黑" panose="020B0503020204020204" pitchFamily="34" charset="-122"/>
                <a:ea typeface="微软雅黑" panose="020B0503020204020204" pitchFamily="34" charset="-122"/>
              </a:endParaRPr>
            </a:p>
          </p:txBody>
        </p:sp>
        <p:pic>
          <p:nvPicPr>
            <p:cNvPr id="54" name="图片 1"/>
            <p:cNvPicPr>
              <a:picLocks noChangeAspect="1"/>
            </p:cNvPicPr>
            <p:nvPr>
              <p:custDataLst>
                <p:tags r:id="rId9"/>
              </p:custDataLst>
            </p:nvPr>
          </p:nvPicPr>
          <p:blipFill>
            <a:blip r:embed="rId21"/>
            <a:stretch>
              <a:fillRect/>
            </a:stretch>
          </p:blipFill>
          <p:spPr>
            <a:xfrm>
              <a:off x="7064363" y="2893651"/>
              <a:ext cx="1996830" cy="1634286"/>
            </a:xfrm>
            <a:prstGeom prst="rect">
              <a:avLst/>
            </a:prstGeom>
          </p:spPr>
        </p:pic>
        <p:sp>
          <p:nvSpPr>
            <p:cNvPr id="55" name="文本框 54"/>
            <p:cNvSpPr txBox="1"/>
            <p:nvPr>
              <p:custDataLst>
                <p:tags r:id="rId10"/>
              </p:custDataLst>
            </p:nvPr>
          </p:nvSpPr>
          <p:spPr>
            <a:xfrm>
              <a:off x="7058720" y="1377318"/>
              <a:ext cx="2035720" cy="1456755"/>
            </a:xfrm>
            <a:prstGeom prst="rect">
              <a:avLst/>
            </a:prstGeom>
            <a:noFill/>
          </p:spPr>
          <p:txBody>
            <a:bodyPr wrap="square" rtlCol="0">
              <a:noAutofit/>
            </a:bodyPr>
            <a:lstStyle/>
            <a:p>
              <a:pPr algn="just"/>
              <a:r>
                <a:rPr lang="zh-CN" altLang="en-US" sz="1600" dirty="0">
                  <a:latin typeface="微软雅黑" panose="020B0503020204020204" pitchFamily="34" charset="-122"/>
                  <a:ea typeface="微软雅黑" panose="020B0503020204020204" pitchFamily="34" charset="-122"/>
                </a:rPr>
                <a:t>借助合作单位多方优势，打造前沿的</a:t>
              </a:r>
              <a:r>
                <a:rPr lang="en-US" altLang="zh-CN" sz="1600" dirty="0">
                  <a:latin typeface="微软雅黑" panose="020B0503020204020204" pitchFamily="34" charset="-122"/>
                  <a:ea typeface="微软雅黑" panose="020B0503020204020204" pitchFamily="34" charset="-122"/>
                </a:rPr>
                <a:t>6G</a:t>
              </a:r>
              <a:r>
                <a:rPr lang="zh-CN" altLang="en-US" sz="1600" dirty="0">
                  <a:latin typeface="微软雅黑" panose="020B0503020204020204" pitchFamily="34" charset="-122"/>
                  <a:ea typeface="微软雅黑" panose="020B0503020204020204" pitchFamily="34" charset="-122"/>
                </a:rPr>
                <a:t>赋能</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先行示范平台，巩固上海市在信息和数字化产业链的领先优势。</a:t>
              </a:r>
            </a:p>
            <a:p>
              <a:pPr algn="just"/>
              <a:endParaRPr lang="zh-CN" altLang="en-US" sz="1600" dirty="0">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09781" y="3241793"/>
            <a:ext cx="973946" cy="1366179"/>
          </a:xfrm>
          <a:prstGeom prst="rect">
            <a:avLst/>
          </a:prstGeom>
          <a:ln>
            <a:solidFill>
              <a:schemeClr val="tx1"/>
            </a:solidFill>
          </a:ln>
        </p:spPr>
      </p:pic>
      <p:pic>
        <p:nvPicPr>
          <p:cNvPr id="7" name="图片 6"/>
          <p:cNvPicPr>
            <a:picLocks noChangeAspect="1"/>
          </p:cNvPicPr>
          <p:nvPr/>
        </p:nvPicPr>
        <p:blipFill>
          <a:blip r:embed="rId23"/>
          <a:stretch>
            <a:fillRect/>
          </a:stretch>
        </p:blipFill>
        <p:spPr>
          <a:xfrm>
            <a:off x="2536783" y="3186765"/>
            <a:ext cx="1979522" cy="1479460"/>
          </a:xfrm>
          <a:prstGeom prst="rect">
            <a:avLst/>
          </a:prstGeom>
        </p:spPr>
      </p:pic>
      <p:pic>
        <p:nvPicPr>
          <p:cNvPr id="29" name="图片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38661" y="3077008"/>
            <a:ext cx="893301" cy="550377"/>
          </a:xfrm>
          <a:prstGeom prst="rect">
            <a:avLst/>
          </a:prstGeom>
        </p:spPr>
      </p:pic>
      <p:pic>
        <p:nvPicPr>
          <p:cNvPr id="30" name="图片 29"/>
          <p:cNvPicPr>
            <a:picLocks noChangeAspect="1"/>
          </p:cNvPicPr>
          <p:nvPr/>
        </p:nvPicPr>
        <p:blipFill>
          <a:blip r:embed="rId25"/>
          <a:stretch>
            <a:fillRect/>
          </a:stretch>
        </p:blipFill>
        <p:spPr>
          <a:xfrm>
            <a:off x="1238661" y="4230226"/>
            <a:ext cx="893301" cy="544886"/>
          </a:xfrm>
          <a:prstGeom prst="rect">
            <a:avLst/>
          </a:prstGeom>
        </p:spPr>
      </p:pic>
      <p:pic>
        <p:nvPicPr>
          <p:cNvPr id="8" name="图片 7"/>
          <p:cNvPicPr>
            <a:picLocks noChangeAspect="1"/>
          </p:cNvPicPr>
          <p:nvPr/>
        </p:nvPicPr>
        <p:blipFill>
          <a:blip r:embed="rId26"/>
          <a:stretch>
            <a:fillRect/>
          </a:stretch>
        </p:blipFill>
        <p:spPr>
          <a:xfrm>
            <a:off x="1223885" y="3682225"/>
            <a:ext cx="906659" cy="485316"/>
          </a:xfrm>
          <a:prstGeom prst="rect">
            <a:avLst/>
          </a:prstGeom>
        </p:spPr>
      </p:pic>
      <p:sp>
        <p:nvSpPr>
          <p:cNvPr id="31" name="矩形 30"/>
          <p:cNvSpPr/>
          <p:nvPr/>
        </p:nvSpPr>
        <p:spPr>
          <a:xfrm>
            <a:off x="3786320" y="67272"/>
            <a:ext cx="1620957"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预期效益</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594" y="1761374"/>
            <a:ext cx="1619077" cy="1573825"/>
            <a:chOff x="9658590" y="2383972"/>
            <a:chExt cx="2533411" cy="2008176"/>
          </a:xfrm>
          <a:gradFill>
            <a:gsLst>
              <a:gs pos="0">
                <a:srgbClr val="E30613"/>
              </a:gs>
              <a:gs pos="100000">
                <a:srgbClr val="81040B"/>
              </a:gs>
            </a:gsLst>
            <a:lin ang="5400000" scaled="1"/>
          </a:gradFill>
        </p:grpSpPr>
        <p:sp>
          <p:nvSpPr>
            <p:cNvPr id="47"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8" name="椭圆 47"/>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9" name="椭圆 48"/>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0" name="椭圆 49"/>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1" name="椭圆 50"/>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2"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3" name="椭圆 52"/>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4" name="椭圆 53"/>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5" name="椭圆 54"/>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6" name="椭圆 55"/>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7"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8" name="椭圆 57"/>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9" name="椭圆 58"/>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0" name="椭圆 59"/>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1" name="椭圆 60"/>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grpSp>
        <p:nvGrpSpPr>
          <p:cNvPr id="129" name="组合 128"/>
          <p:cNvGrpSpPr/>
          <p:nvPr/>
        </p:nvGrpSpPr>
        <p:grpSpPr>
          <a:xfrm>
            <a:off x="1691680" y="1563638"/>
            <a:ext cx="2004521" cy="2004521"/>
            <a:chOff x="3418268" y="2079703"/>
            <a:chExt cx="2673043" cy="2673043"/>
          </a:xfrm>
        </p:grpSpPr>
        <p:sp>
          <p:nvSpPr>
            <p:cNvPr id="130" name="椭圆 129"/>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grpSp>
          <p:nvGrpSpPr>
            <p:cNvPr id="131" name="组合 130"/>
            <p:cNvGrpSpPr/>
            <p:nvPr/>
          </p:nvGrpSpPr>
          <p:grpSpPr>
            <a:xfrm>
              <a:off x="3681451" y="2319196"/>
              <a:ext cx="2174905" cy="2174905"/>
              <a:chOff x="3739822" y="2440887"/>
              <a:chExt cx="1970936" cy="1970936"/>
            </a:xfrm>
          </p:grpSpPr>
          <p:sp>
            <p:nvSpPr>
              <p:cNvPr id="133"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34" name="椭圆 133"/>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32" name="文本框 20"/>
            <p:cNvSpPr>
              <a:spLocks noChangeArrowheads="1"/>
            </p:cNvSpPr>
            <p:nvPr/>
          </p:nvSpPr>
          <p:spPr bwMode="auto">
            <a:xfrm>
              <a:off x="3910914" y="2946233"/>
              <a:ext cx="1632586" cy="8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3600" b="1" dirty="0">
                  <a:solidFill>
                    <a:srgbClr val="F8F8F8"/>
                  </a:solidFill>
                  <a:latin typeface="Arial" panose="020B0604020202020204" pitchFamily="34" charset="0"/>
                  <a:ea typeface="微软雅黑" panose="020B0503020204020204" pitchFamily="34" charset="-122"/>
                  <a:sym typeface="微软雅黑" panose="020B0503020204020204" pitchFamily="34" charset="-122"/>
                </a:rPr>
                <a:t>目 录</a:t>
              </a:r>
            </a:p>
          </p:txBody>
        </p:sp>
      </p:grpSp>
      <p:grpSp>
        <p:nvGrpSpPr>
          <p:cNvPr id="4" name="组合 3"/>
          <p:cNvGrpSpPr/>
          <p:nvPr/>
        </p:nvGrpSpPr>
        <p:grpSpPr>
          <a:xfrm>
            <a:off x="4197987" y="796262"/>
            <a:ext cx="4421885" cy="624456"/>
            <a:chOff x="4197987" y="843558"/>
            <a:chExt cx="4421885" cy="624456"/>
          </a:xfrm>
        </p:grpSpPr>
        <p:grpSp>
          <p:nvGrpSpPr>
            <p:cNvPr id="3" name="组合 2"/>
            <p:cNvGrpSpPr/>
            <p:nvPr/>
          </p:nvGrpSpPr>
          <p:grpSpPr>
            <a:xfrm>
              <a:off x="4197987" y="843558"/>
              <a:ext cx="605833" cy="624456"/>
              <a:chOff x="4212212" y="195486"/>
              <a:chExt cx="605833" cy="624456"/>
            </a:xfrm>
          </p:grpSpPr>
          <p:grpSp>
            <p:nvGrpSpPr>
              <p:cNvPr id="67" name="组合 66"/>
              <p:cNvGrpSpPr/>
              <p:nvPr/>
            </p:nvGrpSpPr>
            <p:grpSpPr>
              <a:xfrm>
                <a:off x="4212212" y="195486"/>
                <a:ext cx="605833" cy="624456"/>
                <a:chOff x="6585478" y="1661232"/>
                <a:chExt cx="928740" cy="928740"/>
              </a:xfrm>
            </p:grpSpPr>
            <p:sp>
              <p:nvSpPr>
                <p:cNvPr id="69" name="椭圆 68"/>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0"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1" name="椭圆 70"/>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2" name="文本框 1"/>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1</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5236592" y="896402"/>
              <a:ext cx="3383280" cy="52197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背景意义与战略需求</a:t>
              </a:r>
            </a:p>
          </p:txBody>
        </p:sp>
      </p:grpSp>
      <p:grpSp>
        <p:nvGrpSpPr>
          <p:cNvPr id="5" name="组合 4"/>
          <p:cNvGrpSpPr/>
          <p:nvPr/>
        </p:nvGrpSpPr>
        <p:grpSpPr>
          <a:xfrm>
            <a:off x="4197987" y="1642333"/>
            <a:ext cx="4421885" cy="624205"/>
            <a:chOff x="4197987" y="1690223"/>
            <a:chExt cx="4421885" cy="624456"/>
          </a:xfrm>
        </p:grpSpPr>
        <p:sp>
          <p:nvSpPr>
            <p:cNvPr id="62" name="文本框 61"/>
            <p:cNvSpPr txBox="1"/>
            <p:nvPr/>
          </p:nvSpPr>
          <p:spPr>
            <a:xfrm>
              <a:off x="5236592" y="1743234"/>
              <a:ext cx="3383280" cy="522180"/>
            </a:xfrm>
            <a:prstGeom prst="rect">
              <a:avLst/>
            </a:prstGeom>
            <a:noFill/>
          </p:spPr>
          <p:txBody>
            <a:bodyPr wrap="none" rtlCol="0">
              <a:spAutoFit/>
            </a:bodyPr>
            <a:lstStyle>
              <a:defPPr>
                <a:defRPr lang="zh-CN"/>
              </a:defPPr>
              <a:lvl1pPr algn="ctr" defTabSz="685800">
                <a:defRPr sz="2800" b="1">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bg1">
                      <a:lumMod val="85000"/>
                    </a:schemeClr>
                  </a:solidFill>
                  <a:latin typeface="Arial" panose="020B0604020202020204" pitchFamily="34" charset="0"/>
                </a:rPr>
                <a:t>研究内容与技术路线</a:t>
              </a:r>
            </a:p>
          </p:txBody>
        </p:sp>
        <p:grpSp>
          <p:nvGrpSpPr>
            <p:cNvPr id="95" name="组合 94"/>
            <p:cNvGrpSpPr/>
            <p:nvPr/>
          </p:nvGrpSpPr>
          <p:grpSpPr>
            <a:xfrm>
              <a:off x="4197987" y="1690223"/>
              <a:ext cx="605833" cy="624456"/>
              <a:chOff x="4212212" y="195486"/>
              <a:chExt cx="605833" cy="624456"/>
            </a:xfrm>
          </p:grpSpPr>
          <p:grpSp>
            <p:nvGrpSpPr>
              <p:cNvPr id="96" name="组合 95"/>
              <p:cNvGrpSpPr/>
              <p:nvPr/>
            </p:nvGrpSpPr>
            <p:grpSpPr>
              <a:xfrm>
                <a:off x="4212212" y="195486"/>
                <a:ext cx="605833" cy="624456"/>
                <a:chOff x="6585478" y="1661232"/>
                <a:chExt cx="928740" cy="928740"/>
              </a:xfrm>
            </p:grpSpPr>
            <p:sp>
              <p:nvSpPr>
                <p:cNvPr id="98" name="椭圆 9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9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0" name="椭圆 9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97" name="文本框 96"/>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2</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97987" y="2488153"/>
            <a:ext cx="4421885" cy="624205"/>
            <a:chOff x="4197987" y="2536888"/>
            <a:chExt cx="4421885" cy="624456"/>
          </a:xfrm>
        </p:grpSpPr>
        <p:sp>
          <p:nvSpPr>
            <p:cNvPr id="63" name="文本框 62"/>
            <p:cNvSpPr txBox="1"/>
            <p:nvPr/>
          </p:nvSpPr>
          <p:spPr>
            <a:xfrm>
              <a:off x="5236592" y="2586629"/>
              <a:ext cx="3383280" cy="522180"/>
            </a:xfrm>
            <a:prstGeom prst="rect">
              <a:avLst/>
            </a:prstGeom>
            <a:noFill/>
          </p:spPr>
          <p:txBody>
            <a:bodyPr wrap="none" rtlCol="0">
              <a:spAutoFit/>
            </a:bodyPr>
            <a:lstStyle/>
            <a:p>
              <a:pPr algn="ctr" defTabSz="685800"/>
              <a:r>
                <a:rPr lang="zh-CN" altLang="en-US" sz="2800" b="1" dirty="0">
                  <a:solidFill>
                    <a:schemeClr val="tx1"/>
                  </a:solidFill>
                  <a:latin typeface="Arial" panose="020B0604020202020204" pitchFamily="34" charset="0"/>
                  <a:ea typeface="微软雅黑" panose="020B0503020204020204" pitchFamily="34" charset="-122"/>
                </a:rPr>
                <a:t>任务分工与进度安排</a:t>
              </a:r>
            </a:p>
          </p:txBody>
        </p:sp>
        <p:grpSp>
          <p:nvGrpSpPr>
            <p:cNvPr id="101" name="组合 100"/>
            <p:cNvGrpSpPr/>
            <p:nvPr/>
          </p:nvGrpSpPr>
          <p:grpSpPr>
            <a:xfrm>
              <a:off x="4197987" y="2536888"/>
              <a:ext cx="605833" cy="624456"/>
              <a:chOff x="4212212" y="195486"/>
              <a:chExt cx="605833" cy="624456"/>
            </a:xfrm>
          </p:grpSpPr>
          <p:grpSp>
            <p:nvGrpSpPr>
              <p:cNvPr id="102" name="组合 101"/>
              <p:cNvGrpSpPr/>
              <p:nvPr/>
            </p:nvGrpSpPr>
            <p:grpSpPr>
              <a:xfrm>
                <a:off x="4212212" y="195486"/>
                <a:ext cx="605833" cy="624456"/>
                <a:chOff x="6585478" y="1661232"/>
                <a:chExt cx="928740" cy="928740"/>
              </a:xfrm>
            </p:grpSpPr>
            <p:sp>
              <p:nvSpPr>
                <p:cNvPr id="104" name="椭圆 10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5"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6" name="椭圆 10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3" name="文本框 102"/>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4197987" y="3333973"/>
            <a:ext cx="4421885" cy="624205"/>
            <a:chOff x="4197987" y="3383553"/>
            <a:chExt cx="4421885" cy="624456"/>
          </a:xfrm>
        </p:grpSpPr>
        <p:sp>
          <p:nvSpPr>
            <p:cNvPr id="64" name="文本框 63"/>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研发团队与工作基础</a:t>
              </a:r>
            </a:p>
          </p:txBody>
        </p:sp>
        <p:grpSp>
          <p:nvGrpSpPr>
            <p:cNvPr id="107" name="组合 106"/>
            <p:cNvGrpSpPr/>
            <p:nvPr/>
          </p:nvGrpSpPr>
          <p:grpSpPr>
            <a:xfrm>
              <a:off x="4197987" y="3383553"/>
              <a:ext cx="605833" cy="624456"/>
              <a:chOff x="4212212" y="195486"/>
              <a:chExt cx="605833" cy="624456"/>
            </a:xfrm>
          </p:grpSpPr>
          <p:grpSp>
            <p:nvGrpSpPr>
              <p:cNvPr id="108" name="组合 107"/>
              <p:cNvGrpSpPr/>
              <p:nvPr/>
            </p:nvGrpSpPr>
            <p:grpSpPr>
              <a:xfrm>
                <a:off x="4212212" y="195486"/>
                <a:ext cx="605833" cy="624456"/>
                <a:chOff x="6585478" y="1661232"/>
                <a:chExt cx="928740" cy="928740"/>
              </a:xfrm>
            </p:grpSpPr>
            <p:sp>
              <p:nvSpPr>
                <p:cNvPr id="110" name="椭圆 10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1"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2" name="椭圆 11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9" name="文本框 108"/>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4</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6" name="组合 65"/>
          <p:cNvGrpSpPr/>
          <p:nvPr/>
        </p:nvGrpSpPr>
        <p:grpSpPr>
          <a:xfrm>
            <a:off x="4197987" y="4179793"/>
            <a:ext cx="4421885" cy="624205"/>
            <a:chOff x="4197987" y="3383553"/>
            <a:chExt cx="4421885" cy="624456"/>
          </a:xfrm>
        </p:grpSpPr>
        <p:sp>
          <p:nvSpPr>
            <p:cNvPr id="68" name="文本框 67"/>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预期成果与风险分析</a:t>
              </a:r>
            </a:p>
          </p:txBody>
        </p:sp>
        <p:grpSp>
          <p:nvGrpSpPr>
            <p:cNvPr id="72" name="组合 71"/>
            <p:cNvGrpSpPr/>
            <p:nvPr/>
          </p:nvGrpSpPr>
          <p:grpSpPr>
            <a:xfrm>
              <a:off x="4197987" y="3383553"/>
              <a:ext cx="605833" cy="624456"/>
              <a:chOff x="4212212" y="195486"/>
              <a:chExt cx="605833" cy="624456"/>
            </a:xfrm>
          </p:grpSpPr>
          <p:grpSp>
            <p:nvGrpSpPr>
              <p:cNvPr id="73" name="组合 72"/>
              <p:cNvGrpSpPr/>
              <p:nvPr/>
            </p:nvGrpSpPr>
            <p:grpSpPr>
              <a:xfrm>
                <a:off x="4212212" y="195486"/>
                <a:ext cx="605833" cy="624456"/>
                <a:chOff x="6585478" y="1661232"/>
                <a:chExt cx="928740" cy="928740"/>
              </a:xfrm>
            </p:grpSpPr>
            <p:sp>
              <p:nvSpPr>
                <p:cNvPr id="75" name="椭圆 74"/>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6"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7" name="椭圆 76"/>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74" name="文本框 73"/>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107504" y="1"/>
            <a:ext cx="9036496" cy="648000"/>
            <a:chOff x="107504" y="1"/>
            <a:chExt cx="4895528" cy="648000"/>
          </a:xfrm>
        </p:grpSpPr>
        <p:sp>
          <p:nvSpPr>
            <p:cNvPr id="88" name="文本框 87"/>
            <p:cNvSpPr txBox="1"/>
            <p:nvPr/>
          </p:nvSpPr>
          <p:spPr>
            <a:xfrm>
              <a:off x="302556" y="1"/>
              <a:ext cx="4700476" cy="648000"/>
            </a:xfrm>
            <a:prstGeom prst="rect">
              <a:avLst/>
            </a:prstGeom>
            <a:solidFill>
              <a:srgbClr val="0069B8"/>
            </a:solidFill>
          </p:spPr>
          <p:txBody>
            <a:bodyPr wrap="square" rtlCol="0">
              <a:spAutoFit/>
            </a:bodyPr>
            <a:lstStyle/>
            <a:p>
              <a:endParaRPr lang="zh-CN" altLang="en-US" sz="1500" dirty="0"/>
            </a:p>
          </p:txBody>
        </p:sp>
        <p:sp>
          <p:nvSpPr>
            <p:cNvPr id="89" name="Text Box 18"/>
            <p:cNvSpPr txBox="1">
              <a:spLocks noChangeArrowheads="1"/>
            </p:cNvSpPr>
            <p:nvPr/>
          </p:nvSpPr>
          <p:spPr bwMode="gray">
            <a:xfrm>
              <a:off x="107504" y="51470"/>
              <a:ext cx="48955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ea typeface="微软雅黑" panose="020B0503020204020204" pitchFamily="34" charset="-122"/>
                </a:rPr>
                <a:t>汇报大纲</a:t>
              </a:r>
            </a:p>
          </p:txBody>
        </p:sp>
      </p:grpSp>
    </p:spTree>
  </p:cSld>
  <p:clrMapOvr>
    <a:masterClrMapping/>
  </p:clrMapOvr>
  <mc:AlternateContent xmlns:mc="http://schemas.openxmlformats.org/markup-compatibility/2006" xmlns:p14="http://schemas.microsoft.com/office/powerpoint/2010/main">
    <mc:Choice Requires="p14">
      <p:transition p14:dur="10" advTm="2506"/>
    </mc:Choice>
    <mc:Fallback xmlns="">
      <p:transition advTm="250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pic>
        <p:nvPicPr>
          <p:cNvPr id="2" name="图片 1" descr="团队分工"/>
          <p:cNvPicPr>
            <a:picLocks noChangeAspect="1"/>
          </p:cNvPicPr>
          <p:nvPr/>
        </p:nvPicPr>
        <p:blipFill>
          <a:blip r:embed="rId3"/>
          <a:stretch>
            <a:fillRect/>
          </a:stretch>
        </p:blipFill>
        <p:spPr>
          <a:xfrm>
            <a:off x="611560" y="733050"/>
            <a:ext cx="7747635" cy="3853180"/>
          </a:xfrm>
          <a:prstGeom prst="rect">
            <a:avLst/>
          </a:prstGeom>
        </p:spPr>
      </p:pic>
      <p:sp>
        <p:nvSpPr>
          <p:cNvPr id="10"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srgbClr val="FFC000"/>
                </a:solidFill>
                <a:latin typeface="Arial" panose="020B0604020202020204" pitchFamily="34" charset="0"/>
                <a:ea typeface="微软雅黑" panose="020B0503020204020204" pitchFamily="34" charset="-122"/>
              </a:rPr>
              <a:t>前期合作扎实、分工明确、优势与基础互补</a:t>
            </a:r>
          </a:p>
        </p:txBody>
      </p:sp>
      <p:sp>
        <p:nvSpPr>
          <p:cNvPr id="11" name="矩形 10"/>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任务内容分工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594" y="1761374"/>
            <a:ext cx="1619077" cy="1573825"/>
            <a:chOff x="9658590" y="2383972"/>
            <a:chExt cx="2533411" cy="2008176"/>
          </a:xfrm>
          <a:gradFill>
            <a:gsLst>
              <a:gs pos="0">
                <a:srgbClr val="E30613"/>
              </a:gs>
              <a:gs pos="100000">
                <a:srgbClr val="81040B"/>
              </a:gs>
            </a:gsLst>
            <a:lin ang="5400000" scaled="1"/>
          </a:gradFill>
        </p:grpSpPr>
        <p:sp>
          <p:nvSpPr>
            <p:cNvPr id="47"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8" name="椭圆 47"/>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9" name="椭圆 48"/>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0" name="椭圆 49"/>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1" name="椭圆 50"/>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2"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3" name="椭圆 52"/>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4" name="椭圆 53"/>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5" name="椭圆 54"/>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6" name="椭圆 55"/>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7"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8" name="椭圆 57"/>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9" name="椭圆 58"/>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0" name="椭圆 59"/>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1" name="椭圆 60"/>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grpSp>
        <p:nvGrpSpPr>
          <p:cNvPr id="129" name="组合 128"/>
          <p:cNvGrpSpPr/>
          <p:nvPr/>
        </p:nvGrpSpPr>
        <p:grpSpPr>
          <a:xfrm>
            <a:off x="1691680" y="1563638"/>
            <a:ext cx="2004521" cy="2004521"/>
            <a:chOff x="3418268" y="2079703"/>
            <a:chExt cx="2673043" cy="2673043"/>
          </a:xfrm>
        </p:grpSpPr>
        <p:sp>
          <p:nvSpPr>
            <p:cNvPr id="130" name="椭圆 129"/>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grpSp>
          <p:nvGrpSpPr>
            <p:cNvPr id="131" name="组合 130"/>
            <p:cNvGrpSpPr/>
            <p:nvPr/>
          </p:nvGrpSpPr>
          <p:grpSpPr>
            <a:xfrm>
              <a:off x="3681451" y="2319196"/>
              <a:ext cx="2174905" cy="2174905"/>
              <a:chOff x="3739822" y="2440887"/>
              <a:chExt cx="1970936" cy="1970936"/>
            </a:xfrm>
          </p:grpSpPr>
          <p:sp>
            <p:nvSpPr>
              <p:cNvPr id="133"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34" name="椭圆 133"/>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32" name="文本框 20"/>
            <p:cNvSpPr>
              <a:spLocks noChangeArrowheads="1"/>
            </p:cNvSpPr>
            <p:nvPr/>
          </p:nvSpPr>
          <p:spPr bwMode="auto">
            <a:xfrm>
              <a:off x="3910914" y="2946233"/>
              <a:ext cx="1632586" cy="8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3600" b="1" dirty="0">
                  <a:solidFill>
                    <a:srgbClr val="F8F8F8"/>
                  </a:solidFill>
                  <a:latin typeface="Arial" panose="020B0604020202020204" pitchFamily="34" charset="0"/>
                  <a:ea typeface="微软雅黑" panose="020B0503020204020204" pitchFamily="34" charset="-122"/>
                  <a:sym typeface="微软雅黑" panose="020B0503020204020204" pitchFamily="34" charset="-122"/>
                </a:rPr>
                <a:t>目 录</a:t>
              </a:r>
            </a:p>
          </p:txBody>
        </p:sp>
      </p:grpSp>
      <p:grpSp>
        <p:nvGrpSpPr>
          <p:cNvPr id="4" name="组合 3"/>
          <p:cNvGrpSpPr/>
          <p:nvPr/>
        </p:nvGrpSpPr>
        <p:grpSpPr>
          <a:xfrm>
            <a:off x="4197987" y="796262"/>
            <a:ext cx="4421885" cy="624456"/>
            <a:chOff x="4197987" y="843558"/>
            <a:chExt cx="4421885" cy="624456"/>
          </a:xfrm>
        </p:grpSpPr>
        <p:grpSp>
          <p:nvGrpSpPr>
            <p:cNvPr id="3" name="组合 2"/>
            <p:cNvGrpSpPr/>
            <p:nvPr/>
          </p:nvGrpSpPr>
          <p:grpSpPr>
            <a:xfrm>
              <a:off x="4197987" y="843558"/>
              <a:ext cx="605833" cy="624456"/>
              <a:chOff x="4212212" y="195486"/>
              <a:chExt cx="605833" cy="624456"/>
            </a:xfrm>
          </p:grpSpPr>
          <p:grpSp>
            <p:nvGrpSpPr>
              <p:cNvPr id="67" name="组合 66"/>
              <p:cNvGrpSpPr/>
              <p:nvPr/>
            </p:nvGrpSpPr>
            <p:grpSpPr>
              <a:xfrm>
                <a:off x="4212212" y="195486"/>
                <a:ext cx="605833" cy="624456"/>
                <a:chOff x="6585478" y="1661232"/>
                <a:chExt cx="928740" cy="928740"/>
              </a:xfrm>
            </p:grpSpPr>
            <p:sp>
              <p:nvSpPr>
                <p:cNvPr id="69" name="椭圆 68"/>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0"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1" name="椭圆 70"/>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2" name="文本框 1"/>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1</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5236592" y="896402"/>
              <a:ext cx="3383280" cy="521970"/>
            </a:xfrm>
            <a:prstGeom prst="rect">
              <a:avLst/>
            </a:prstGeom>
            <a:noFill/>
          </p:spPr>
          <p:txBody>
            <a:bodyPr wrap="none" rtlCol="0">
              <a:spAutoFit/>
            </a:bodyPr>
            <a:lstStyle/>
            <a:p>
              <a:pPr algn="ctr" defTabSz="685800"/>
              <a:r>
                <a:rPr lang="zh-CN" altLang="en-US" sz="2800" b="1" dirty="0">
                  <a:latin typeface="Arial" panose="020B0604020202020204" pitchFamily="34" charset="0"/>
                  <a:ea typeface="微软雅黑" panose="020B0503020204020204" pitchFamily="34" charset="-122"/>
                </a:rPr>
                <a:t>背景意义与战略需求</a:t>
              </a:r>
            </a:p>
          </p:txBody>
        </p:sp>
      </p:grpSp>
      <p:grpSp>
        <p:nvGrpSpPr>
          <p:cNvPr id="5" name="组合 4"/>
          <p:cNvGrpSpPr/>
          <p:nvPr/>
        </p:nvGrpSpPr>
        <p:grpSpPr>
          <a:xfrm>
            <a:off x="4197987" y="1642333"/>
            <a:ext cx="4421885" cy="624205"/>
            <a:chOff x="4197987" y="1690223"/>
            <a:chExt cx="4421885" cy="624456"/>
          </a:xfrm>
        </p:grpSpPr>
        <p:sp>
          <p:nvSpPr>
            <p:cNvPr id="62" name="文本框 61"/>
            <p:cNvSpPr txBox="1"/>
            <p:nvPr/>
          </p:nvSpPr>
          <p:spPr>
            <a:xfrm>
              <a:off x="5236592" y="1743234"/>
              <a:ext cx="3383280" cy="522180"/>
            </a:xfrm>
            <a:prstGeom prst="rect">
              <a:avLst/>
            </a:prstGeom>
            <a:noFill/>
          </p:spPr>
          <p:txBody>
            <a:bodyPr wrap="none" rtlCol="0">
              <a:spAutoFit/>
            </a:bodyPr>
            <a:lstStyle>
              <a:defPPr>
                <a:defRPr lang="zh-CN"/>
              </a:defPPr>
              <a:lvl1pPr algn="ctr" defTabSz="685800">
                <a:defRPr sz="2800" b="1">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solidFill>
                  <a:latin typeface="Arial" panose="020B0604020202020204" pitchFamily="34" charset="0"/>
                </a:rPr>
                <a:t>研究内容与技术路线</a:t>
              </a:r>
            </a:p>
          </p:txBody>
        </p:sp>
        <p:grpSp>
          <p:nvGrpSpPr>
            <p:cNvPr id="95" name="组合 94"/>
            <p:cNvGrpSpPr/>
            <p:nvPr/>
          </p:nvGrpSpPr>
          <p:grpSpPr>
            <a:xfrm>
              <a:off x="4197987" y="1690223"/>
              <a:ext cx="605833" cy="624456"/>
              <a:chOff x="4212212" y="195486"/>
              <a:chExt cx="605833" cy="624456"/>
            </a:xfrm>
          </p:grpSpPr>
          <p:grpSp>
            <p:nvGrpSpPr>
              <p:cNvPr id="96" name="组合 95"/>
              <p:cNvGrpSpPr/>
              <p:nvPr/>
            </p:nvGrpSpPr>
            <p:grpSpPr>
              <a:xfrm>
                <a:off x="4212212" y="195486"/>
                <a:ext cx="605833" cy="624456"/>
                <a:chOff x="6585478" y="1661232"/>
                <a:chExt cx="928740" cy="928740"/>
              </a:xfrm>
            </p:grpSpPr>
            <p:sp>
              <p:nvSpPr>
                <p:cNvPr id="98" name="椭圆 9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9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0" name="椭圆 9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97" name="文本框 96"/>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2</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97987" y="2488153"/>
            <a:ext cx="4421885" cy="624205"/>
            <a:chOff x="4197987" y="2536888"/>
            <a:chExt cx="4421885" cy="624456"/>
          </a:xfrm>
        </p:grpSpPr>
        <p:sp>
          <p:nvSpPr>
            <p:cNvPr id="63" name="文本框 62"/>
            <p:cNvSpPr txBox="1"/>
            <p:nvPr/>
          </p:nvSpPr>
          <p:spPr>
            <a:xfrm>
              <a:off x="5236592" y="2586629"/>
              <a:ext cx="3383280" cy="522180"/>
            </a:xfrm>
            <a:prstGeom prst="rect">
              <a:avLst/>
            </a:prstGeom>
            <a:noFill/>
          </p:spPr>
          <p:txBody>
            <a:bodyPr wrap="none" rtlCol="0">
              <a:spAutoFit/>
            </a:bodyPr>
            <a:lstStyle/>
            <a:p>
              <a:pPr algn="ctr" defTabSz="685800"/>
              <a:r>
                <a:rPr lang="zh-CN" altLang="en-US" sz="2800" b="1" dirty="0">
                  <a:latin typeface="Arial" panose="020B0604020202020204" pitchFamily="34" charset="0"/>
                  <a:ea typeface="微软雅黑" panose="020B0503020204020204" pitchFamily="34" charset="-122"/>
                </a:rPr>
                <a:t>任务分工与进度安排</a:t>
              </a:r>
            </a:p>
          </p:txBody>
        </p:sp>
        <p:grpSp>
          <p:nvGrpSpPr>
            <p:cNvPr id="101" name="组合 100"/>
            <p:cNvGrpSpPr/>
            <p:nvPr/>
          </p:nvGrpSpPr>
          <p:grpSpPr>
            <a:xfrm>
              <a:off x="4197987" y="2536888"/>
              <a:ext cx="605833" cy="624456"/>
              <a:chOff x="4212212" y="195486"/>
              <a:chExt cx="605833" cy="624456"/>
            </a:xfrm>
          </p:grpSpPr>
          <p:grpSp>
            <p:nvGrpSpPr>
              <p:cNvPr id="102" name="组合 101"/>
              <p:cNvGrpSpPr/>
              <p:nvPr/>
            </p:nvGrpSpPr>
            <p:grpSpPr>
              <a:xfrm>
                <a:off x="4212212" y="195486"/>
                <a:ext cx="605833" cy="624456"/>
                <a:chOff x="6585478" y="1661232"/>
                <a:chExt cx="928740" cy="928740"/>
              </a:xfrm>
            </p:grpSpPr>
            <p:sp>
              <p:nvSpPr>
                <p:cNvPr id="104" name="椭圆 10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5"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6" name="椭圆 10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3" name="文本框 102"/>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4197987" y="3333973"/>
            <a:ext cx="4421885" cy="624205"/>
            <a:chOff x="4197987" y="3383553"/>
            <a:chExt cx="4421885" cy="624456"/>
          </a:xfrm>
        </p:grpSpPr>
        <p:sp>
          <p:nvSpPr>
            <p:cNvPr id="64" name="文本框 63"/>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研发团队与工作基础</a:t>
              </a:r>
            </a:p>
          </p:txBody>
        </p:sp>
        <p:grpSp>
          <p:nvGrpSpPr>
            <p:cNvPr id="107" name="组合 106"/>
            <p:cNvGrpSpPr/>
            <p:nvPr/>
          </p:nvGrpSpPr>
          <p:grpSpPr>
            <a:xfrm>
              <a:off x="4197987" y="3383553"/>
              <a:ext cx="605833" cy="624456"/>
              <a:chOff x="4212212" y="195486"/>
              <a:chExt cx="605833" cy="624456"/>
            </a:xfrm>
          </p:grpSpPr>
          <p:grpSp>
            <p:nvGrpSpPr>
              <p:cNvPr id="108" name="组合 107"/>
              <p:cNvGrpSpPr/>
              <p:nvPr/>
            </p:nvGrpSpPr>
            <p:grpSpPr>
              <a:xfrm>
                <a:off x="4212212" y="195486"/>
                <a:ext cx="605833" cy="624456"/>
                <a:chOff x="6585478" y="1661232"/>
                <a:chExt cx="928740" cy="928740"/>
              </a:xfrm>
            </p:grpSpPr>
            <p:sp>
              <p:nvSpPr>
                <p:cNvPr id="110" name="椭圆 10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1"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2" name="椭圆 11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9" name="文本框 108"/>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4</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6" name="组合 65"/>
          <p:cNvGrpSpPr/>
          <p:nvPr/>
        </p:nvGrpSpPr>
        <p:grpSpPr>
          <a:xfrm>
            <a:off x="4197987" y="4179793"/>
            <a:ext cx="4421885" cy="624205"/>
            <a:chOff x="4197987" y="3383553"/>
            <a:chExt cx="4421885" cy="624456"/>
          </a:xfrm>
        </p:grpSpPr>
        <p:sp>
          <p:nvSpPr>
            <p:cNvPr id="68" name="文本框 67"/>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预期成果与风险分析</a:t>
              </a:r>
            </a:p>
          </p:txBody>
        </p:sp>
        <p:grpSp>
          <p:nvGrpSpPr>
            <p:cNvPr id="72" name="组合 71"/>
            <p:cNvGrpSpPr/>
            <p:nvPr/>
          </p:nvGrpSpPr>
          <p:grpSpPr>
            <a:xfrm>
              <a:off x="4197987" y="3383553"/>
              <a:ext cx="605833" cy="624456"/>
              <a:chOff x="4212212" y="195486"/>
              <a:chExt cx="605833" cy="624456"/>
            </a:xfrm>
          </p:grpSpPr>
          <p:grpSp>
            <p:nvGrpSpPr>
              <p:cNvPr id="73" name="组合 72"/>
              <p:cNvGrpSpPr/>
              <p:nvPr/>
            </p:nvGrpSpPr>
            <p:grpSpPr>
              <a:xfrm>
                <a:off x="4212212" y="195486"/>
                <a:ext cx="605833" cy="624456"/>
                <a:chOff x="6585478" y="1661232"/>
                <a:chExt cx="928740" cy="928740"/>
              </a:xfrm>
            </p:grpSpPr>
            <p:sp>
              <p:nvSpPr>
                <p:cNvPr id="75" name="椭圆 74"/>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6"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7" name="椭圆 76"/>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74" name="文本框 73"/>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107504" y="1"/>
            <a:ext cx="9036496" cy="648000"/>
            <a:chOff x="107504" y="1"/>
            <a:chExt cx="4895528" cy="648000"/>
          </a:xfrm>
        </p:grpSpPr>
        <p:sp>
          <p:nvSpPr>
            <p:cNvPr id="88" name="文本框 87"/>
            <p:cNvSpPr txBox="1"/>
            <p:nvPr/>
          </p:nvSpPr>
          <p:spPr>
            <a:xfrm>
              <a:off x="302556" y="1"/>
              <a:ext cx="4700476" cy="648000"/>
            </a:xfrm>
            <a:prstGeom prst="rect">
              <a:avLst/>
            </a:prstGeom>
            <a:solidFill>
              <a:srgbClr val="0069B8"/>
            </a:solidFill>
          </p:spPr>
          <p:txBody>
            <a:bodyPr wrap="square" rtlCol="0">
              <a:spAutoFit/>
            </a:bodyPr>
            <a:lstStyle/>
            <a:p>
              <a:endParaRPr lang="zh-CN" altLang="en-US" sz="1500" dirty="0"/>
            </a:p>
          </p:txBody>
        </p:sp>
        <p:sp>
          <p:nvSpPr>
            <p:cNvPr id="89" name="Text Box 18"/>
            <p:cNvSpPr txBox="1">
              <a:spLocks noChangeArrowheads="1"/>
            </p:cNvSpPr>
            <p:nvPr/>
          </p:nvSpPr>
          <p:spPr bwMode="gray">
            <a:xfrm>
              <a:off x="107504" y="51470"/>
              <a:ext cx="48955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ea typeface="微软雅黑" panose="020B0503020204020204" pitchFamily="34" charset="-122"/>
                </a:rPr>
                <a:t>汇报大纲</a:t>
              </a:r>
            </a:p>
          </p:txBody>
        </p:sp>
      </p:grpSp>
    </p:spTree>
  </p:cSld>
  <p:clrMapOvr>
    <a:masterClrMapping/>
  </p:clrMapOvr>
  <mc:AlternateContent xmlns:mc="http://schemas.openxmlformats.org/markup-compatibility/2006" xmlns:p14="http://schemas.microsoft.com/office/powerpoint/2010/main">
    <mc:Choice Requires="p14">
      <p:transition p14:dur="10" advTm="2506"/>
    </mc:Choice>
    <mc:Fallback xmlns="">
      <p:transition advTm="25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39"/>
          <p:cNvCxnSpPr/>
          <p:nvPr/>
        </p:nvCxnSpPr>
        <p:spPr>
          <a:xfrm flipH="1">
            <a:off x="8494740" y="1348457"/>
            <a:ext cx="14605" cy="3186000"/>
          </a:xfrm>
          <a:prstGeom prst="line">
            <a:avLst/>
          </a:prstGeom>
          <a:noFill/>
          <a:ln w="6350" cap="flat" cmpd="sng" algn="ctr">
            <a:solidFill>
              <a:srgbClr val="5B9BD5"/>
            </a:solidFill>
            <a:prstDash val="solid"/>
            <a:miter lim="800000"/>
          </a:ln>
          <a:effectLst/>
        </p:spPr>
      </p:cxnSp>
      <p:sp>
        <p:nvSpPr>
          <p:cNvPr id="80" name="Rectangle 1"/>
          <p:cNvSpPr/>
          <p:nvPr/>
        </p:nvSpPr>
        <p:spPr>
          <a:xfrm>
            <a:off x="457200" y="1391946"/>
            <a:ext cx="2439670" cy="3031578"/>
          </a:xfrm>
          <a:prstGeom prst="rect">
            <a:avLst/>
          </a:prstGeom>
          <a:solidFill>
            <a:srgbClr val="5B9BD5">
              <a:lumMod val="60000"/>
              <a:lumOff val="40000"/>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a:ea typeface="微软雅黑" panose="020B0503020204020204" pitchFamily="34" charset="-122"/>
            </a:endParaRPr>
          </a:p>
        </p:txBody>
      </p:sp>
      <p:cxnSp>
        <p:nvCxnSpPr>
          <p:cNvPr id="82" name="Straight Connector 28"/>
          <p:cNvCxnSpPr/>
          <p:nvPr/>
        </p:nvCxnSpPr>
        <p:spPr>
          <a:xfrm>
            <a:off x="2903364" y="1323165"/>
            <a:ext cx="0" cy="3100358"/>
          </a:xfrm>
          <a:prstGeom prst="line">
            <a:avLst/>
          </a:prstGeom>
          <a:noFill/>
          <a:ln w="6350" cap="flat" cmpd="sng" algn="ctr">
            <a:solidFill>
              <a:srgbClr val="5B9BD5"/>
            </a:solidFill>
            <a:prstDash val="solid"/>
            <a:miter lim="800000"/>
          </a:ln>
          <a:effectLst/>
        </p:spPr>
      </p:cxnSp>
      <p:cxnSp>
        <p:nvCxnSpPr>
          <p:cNvPr id="83" name="Straight Connector 29"/>
          <p:cNvCxnSpPr/>
          <p:nvPr/>
        </p:nvCxnSpPr>
        <p:spPr>
          <a:xfrm>
            <a:off x="4294850" y="1323165"/>
            <a:ext cx="0" cy="3102516"/>
          </a:xfrm>
          <a:prstGeom prst="line">
            <a:avLst/>
          </a:prstGeom>
          <a:noFill/>
          <a:ln w="6350" cap="flat" cmpd="sng" algn="ctr">
            <a:solidFill>
              <a:srgbClr val="5B9BD5"/>
            </a:solidFill>
            <a:prstDash val="solid"/>
            <a:miter lim="800000"/>
          </a:ln>
          <a:effectLst/>
        </p:spPr>
      </p:cxnSp>
      <p:cxnSp>
        <p:nvCxnSpPr>
          <p:cNvPr id="84" name="Straight Connector 36"/>
          <p:cNvCxnSpPr/>
          <p:nvPr/>
        </p:nvCxnSpPr>
        <p:spPr>
          <a:xfrm>
            <a:off x="5668990" y="1314088"/>
            <a:ext cx="0" cy="3111593"/>
          </a:xfrm>
          <a:prstGeom prst="line">
            <a:avLst/>
          </a:prstGeom>
          <a:noFill/>
          <a:ln w="6350" cap="flat" cmpd="sng" algn="ctr">
            <a:solidFill>
              <a:srgbClr val="5B9BD5"/>
            </a:solidFill>
            <a:prstDash val="solid"/>
            <a:miter lim="800000"/>
          </a:ln>
          <a:effectLst/>
        </p:spPr>
      </p:cxnSp>
      <p:cxnSp>
        <p:nvCxnSpPr>
          <p:cNvPr id="85" name="Straight Connector 37"/>
          <p:cNvCxnSpPr/>
          <p:nvPr/>
        </p:nvCxnSpPr>
        <p:spPr>
          <a:xfrm>
            <a:off x="7761315" y="1310924"/>
            <a:ext cx="0" cy="3114757"/>
          </a:xfrm>
          <a:prstGeom prst="line">
            <a:avLst/>
          </a:prstGeom>
          <a:noFill/>
          <a:ln w="6350" cap="flat" cmpd="sng" algn="ctr">
            <a:solidFill>
              <a:srgbClr val="5B9BD5"/>
            </a:solidFill>
            <a:prstDash val="solid"/>
            <a:miter lim="800000"/>
          </a:ln>
          <a:effectLst/>
        </p:spPr>
      </p:cxnSp>
      <p:sp>
        <p:nvSpPr>
          <p:cNvPr id="87" name="TextBox 41"/>
          <p:cNvSpPr txBox="1"/>
          <p:nvPr/>
        </p:nvSpPr>
        <p:spPr>
          <a:xfrm>
            <a:off x="454660" y="3867810"/>
            <a:ext cx="2440305" cy="337185"/>
          </a:xfrm>
          <a:prstGeom prst="rect">
            <a:avLst/>
          </a:prstGeom>
          <a:noFill/>
        </p:spPr>
        <p:txBody>
          <a:bodyPr wrap="square">
            <a:spAutoFit/>
          </a:bodyPr>
          <a:lstStyle>
            <a:defPPr>
              <a:defRPr lang="zh-CN"/>
            </a:defPPr>
            <a:lvl1pPr algn="just">
              <a:lnSpc>
                <a:spcPct val="120000"/>
              </a:lnSpc>
              <a:defRPr sz="1400" b="1"/>
            </a:lvl1pPr>
          </a:lstStyle>
          <a:p>
            <a:pPr algn="ctr" defTabSz="914400">
              <a:lnSpc>
                <a:spcPct val="100000"/>
              </a:lnSpc>
              <a:defRPr/>
            </a:pPr>
            <a:r>
              <a:rPr lang="zh-CN" altLang="en-US" sz="1600" dirty="0">
                <a:latin typeface="微软雅黑" panose="020B0503020204020204" pitchFamily="34" charset="-122"/>
                <a:ea typeface="微软雅黑" panose="020B0503020204020204" pitchFamily="34" charset="-122"/>
              </a:rPr>
              <a:t>原型系统</a:t>
            </a:r>
          </a:p>
        </p:txBody>
      </p:sp>
      <p:cxnSp>
        <p:nvCxnSpPr>
          <p:cNvPr id="89" name="Straight Connector 39"/>
          <p:cNvCxnSpPr/>
          <p:nvPr/>
        </p:nvCxnSpPr>
        <p:spPr>
          <a:xfrm>
            <a:off x="7092025" y="1382333"/>
            <a:ext cx="0" cy="3043348"/>
          </a:xfrm>
          <a:prstGeom prst="line">
            <a:avLst/>
          </a:prstGeom>
          <a:noFill/>
          <a:ln w="6350" cap="flat" cmpd="sng" algn="ctr">
            <a:solidFill>
              <a:srgbClr val="5B9BD5"/>
            </a:solidFill>
            <a:prstDash val="solid"/>
            <a:miter lim="800000"/>
          </a:ln>
          <a:effectLst/>
        </p:spPr>
      </p:cxnSp>
      <p:cxnSp>
        <p:nvCxnSpPr>
          <p:cNvPr id="91" name="Straight Connector 29"/>
          <p:cNvCxnSpPr/>
          <p:nvPr/>
        </p:nvCxnSpPr>
        <p:spPr>
          <a:xfrm>
            <a:off x="3607780" y="1310465"/>
            <a:ext cx="0" cy="3115216"/>
          </a:xfrm>
          <a:prstGeom prst="line">
            <a:avLst/>
          </a:prstGeom>
          <a:noFill/>
          <a:ln w="6350" cap="flat" cmpd="sng" algn="ctr">
            <a:solidFill>
              <a:srgbClr val="5B9BD5"/>
            </a:solidFill>
            <a:prstDash val="solid"/>
            <a:miter lim="800000"/>
          </a:ln>
          <a:effectLst/>
        </p:spPr>
      </p:cxnSp>
      <p:cxnSp>
        <p:nvCxnSpPr>
          <p:cNvPr id="92" name="Straight Connector 36"/>
          <p:cNvCxnSpPr/>
          <p:nvPr/>
        </p:nvCxnSpPr>
        <p:spPr>
          <a:xfrm>
            <a:off x="4981920" y="1304427"/>
            <a:ext cx="0" cy="3121254"/>
          </a:xfrm>
          <a:prstGeom prst="line">
            <a:avLst/>
          </a:prstGeom>
          <a:noFill/>
          <a:ln w="6350" cap="flat" cmpd="sng" algn="ctr">
            <a:solidFill>
              <a:srgbClr val="5B9BD5"/>
            </a:solidFill>
            <a:prstDash val="solid"/>
            <a:miter lim="800000"/>
          </a:ln>
          <a:effectLst/>
        </p:spPr>
      </p:cxnSp>
      <p:cxnSp>
        <p:nvCxnSpPr>
          <p:cNvPr id="93" name="Straight Connector 39"/>
          <p:cNvCxnSpPr/>
          <p:nvPr/>
        </p:nvCxnSpPr>
        <p:spPr>
          <a:xfrm flipH="1">
            <a:off x="6362318" y="1299004"/>
            <a:ext cx="40098" cy="3126677"/>
          </a:xfrm>
          <a:prstGeom prst="line">
            <a:avLst/>
          </a:prstGeom>
          <a:noFill/>
          <a:ln w="6350" cap="flat" cmpd="sng" algn="ctr">
            <a:solidFill>
              <a:srgbClr val="5B9BD5"/>
            </a:solidFill>
            <a:prstDash val="solid"/>
            <a:miter lim="800000"/>
          </a:ln>
          <a:effectLst/>
        </p:spPr>
      </p:cxnSp>
      <p:graphicFrame>
        <p:nvGraphicFramePr>
          <p:cNvPr id="95" name="表格 94"/>
          <p:cNvGraphicFramePr>
            <a:graphicFrameLocks noGrp="1"/>
          </p:cNvGraphicFramePr>
          <p:nvPr>
            <p:custDataLst>
              <p:tags r:id="rId1"/>
            </p:custDataLst>
            <p:extLst>
              <p:ext uri="{D42A27DB-BD31-4B8C-83A1-F6EECF244321}">
                <p14:modId xmlns:p14="http://schemas.microsoft.com/office/powerpoint/2010/main" val="1085343098"/>
              </p:ext>
            </p:extLst>
          </p:nvPr>
        </p:nvGraphicFramePr>
        <p:xfrm>
          <a:off x="457200" y="771550"/>
          <a:ext cx="8049895" cy="610733"/>
        </p:xfrm>
        <a:graphic>
          <a:graphicData uri="http://schemas.openxmlformats.org/drawingml/2006/table">
            <a:tbl>
              <a:tblPr firstRow="1" bandRow="1"/>
              <a:tblGrid>
                <a:gridCol w="2464435">
                  <a:extLst>
                    <a:ext uri="{9D8B030D-6E8A-4147-A177-3AD203B41FA5}">
                      <a16:colId xmlns:a16="http://schemas.microsoft.com/office/drawing/2014/main" val="20000"/>
                    </a:ext>
                  </a:extLst>
                </a:gridCol>
                <a:gridCol w="696595">
                  <a:extLst>
                    <a:ext uri="{9D8B030D-6E8A-4147-A177-3AD203B41FA5}">
                      <a16:colId xmlns:a16="http://schemas.microsoft.com/office/drawing/2014/main" val="20001"/>
                    </a:ext>
                  </a:extLst>
                </a:gridCol>
                <a:gridCol w="708025">
                  <a:extLst>
                    <a:ext uri="{9D8B030D-6E8A-4147-A177-3AD203B41FA5}">
                      <a16:colId xmlns:a16="http://schemas.microsoft.com/office/drawing/2014/main" val="20002"/>
                    </a:ext>
                  </a:extLst>
                </a:gridCol>
                <a:gridCol w="707390">
                  <a:extLst>
                    <a:ext uri="{9D8B030D-6E8A-4147-A177-3AD203B41FA5}">
                      <a16:colId xmlns:a16="http://schemas.microsoft.com/office/drawing/2014/main" val="20003"/>
                    </a:ext>
                  </a:extLst>
                </a:gridCol>
                <a:gridCol w="652780">
                  <a:extLst>
                    <a:ext uri="{9D8B030D-6E8A-4147-A177-3AD203B41FA5}">
                      <a16:colId xmlns:a16="http://schemas.microsoft.com/office/drawing/2014/main" val="20004"/>
                    </a:ext>
                  </a:extLst>
                </a:gridCol>
                <a:gridCol w="686435">
                  <a:extLst>
                    <a:ext uri="{9D8B030D-6E8A-4147-A177-3AD203B41FA5}">
                      <a16:colId xmlns:a16="http://schemas.microsoft.com/office/drawing/2014/main" val="20005"/>
                    </a:ext>
                  </a:extLst>
                </a:gridCol>
                <a:gridCol w="707390">
                  <a:extLst>
                    <a:ext uri="{9D8B030D-6E8A-4147-A177-3AD203B41FA5}">
                      <a16:colId xmlns:a16="http://schemas.microsoft.com/office/drawing/2014/main" val="20006"/>
                    </a:ext>
                  </a:extLst>
                </a:gridCol>
                <a:gridCol w="696595">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tblGrid>
              <a:tr h="277480">
                <a:tc rowSpan="2">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r>
                        <a:rPr lang="zh-CN" altLang="en-US" sz="1600" dirty="0">
                          <a:solidFill>
                            <a:schemeClr val="bg1"/>
                          </a:solidFill>
                        </a:rPr>
                        <a:t>研究内容</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4">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r>
                        <a:rPr lang="zh-CN" altLang="en-US" sz="1500" dirty="0"/>
                        <a:t>第一年</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r>
                        <a:rPr lang="zh-CN" altLang="en-US" sz="1500" dirty="0"/>
                        <a:t>第二年</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90693">
                <a:tc vMerge="1">
                  <a:txBody>
                    <a:bodyPr/>
                    <a:lstStyle/>
                    <a:p>
                      <a:endParaRPr lang="zh-CN"/>
                    </a:p>
                  </a:txBody>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r>
                        <a:rPr lang="en-US" altLang="zh-CN" sz="1200" dirty="0"/>
                        <a:t>Q1</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Q2</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Q3</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Q4</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Q1</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Q2</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Q3</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866775" rtl="0" eaLnBrk="1" fontAlgn="auto" latinLnBrk="0" hangingPunct="1">
                        <a:lnSpc>
                          <a:spcPct val="100000"/>
                        </a:lnSpc>
                        <a:spcBef>
                          <a:spcPts val="0"/>
                        </a:spcBef>
                        <a:spcAft>
                          <a:spcPts val="0"/>
                        </a:spcAft>
                        <a:buClrTx/>
                        <a:buSzTx/>
                        <a:buFontTx/>
                        <a:buNone/>
                        <a:defRPr/>
                      </a:pPr>
                      <a:r>
                        <a:rPr lang="en-US" altLang="zh-CN" sz="1200" dirty="0"/>
                        <a:t>Q4</a:t>
                      </a:r>
                      <a:endParaRPr lang="zh-CN"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bl>
          </a:graphicData>
        </a:graphic>
      </p:graphicFrame>
      <p:cxnSp>
        <p:nvCxnSpPr>
          <p:cNvPr id="96" name="直接连接符 95"/>
          <p:cNvCxnSpPr/>
          <p:nvPr/>
        </p:nvCxnSpPr>
        <p:spPr>
          <a:xfrm>
            <a:off x="467753" y="1923572"/>
            <a:ext cx="8035290" cy="12065"/>
          </a:xfrm>
          <a:prstGeom prst="line">
            <a:avLst/>
          </a:prstGeom>
          <a:noFill/>
          <a:ln w="6350" cap="flat" cmpd="sng" algn="ctr">
            <a:solidFill>
              <a:srgbClr val="4472C4"/>
            </a:solidFill>
            <a:prstDash val="solid"/>
            <a:miter lim="800000"/>
          </a:ln>
          <a:effectLst/>
        </p:spPr>
      </p:cxnSp>
      <p:cxnSp>
        <p:nvCxnSpPr>
          <p:cNvPr id="97" name="直接连接符 96"/>
          <p:cNvCxnSpPr/>
          <p:nvPr/>
        </p:nvCxnSpPr>
        <p:spPr>
          <a:xfrm>
            <a:off x="452106" y="3581369"/>
            <a:ext cx="8035200" cy="4316"/>
          </a:xfrm>
          <a:prstGeom prst="line">
            <a:avLst/>
          </a:prstGeom>
          <a:noFill/>
          <a:ln w="6350" cap="flat" cmpd="sng" algn="ctr">
            <a:solidFill>
              <a:srgbClr val="4472C4"/>
            </a:solidFill>
            <a:prstDash val="solid"/>
            <a:miter lim="800000"/>
          </a:ln>
          <a:effectLst/>
        </p:spPr>
      </p:cxnSp>
      <p:sp>
        <p:nvSpPr>
          <p:cNvPr id="98" name="TextBox 41"/>
          <p:cNvSpPr txBox="1"/>
          <p:nvPr/>
        </p:nvSpPr>
        <p:spPr>
          <a:xfrm>
            <a:off x="454660" y="3115970"/>
            <a:ext cx="2440940" cy="443230"/>
          </a:xfrm>
          <a:prstGeom prst="rect">
            <a:avLst/>
          </a:prstGeom>
          <a:noFill/>
        </p:spPr>
        <p:txBody>
          <a:bodyPr wrap="square">
            <a:noAutofit/>
          </a:bodyPr>
          <a:lstStyle>
            <a:defPPr>
              <a:defRPr lang="zh-CN"/>
            </a:defPPr>
            <a:lvl1pPr algn="just">
              <a:lnSpc>
                <a:spcPct val="120000"/>
              </a:lnSpc>
              <a:defRPr sz="1400" b="1"/>
            </a:lvl1pPr>
          </a:lstStyle>
          <a:p>
            <a:pPr algn="ctr" defTabSz="685800">
              <a:lnSpc>
                <a:spcPct val="100000"/>
              </a:lnSpc>
            </a:pPr>
            <a:r>
              <a:rPr lang="zh-CN" altLang="en-US" sz="1600" dirty="0">
                <a:latin typeface="微软雅黑" panose="020B0503020204020204" pitchFamily="34" charset="-122"/>
                <a:ea typeface="微软雅黑" panose="020B0503020204020204" pitchFamily="34" charset="-122"/>
              </a:rPr>
              <a:t>泛在算力优化</a:t>
            </a:r>
          </a:p>
        </p:txBody>
      </p:sp>
      <p:cxnSp>
        <p:nvCxnSpPr>
          <p:cNvPr id="99" name="直接连接符 98"/>
          <p:cNvCxnSpPr/>
          <p:nvPr/>
        </p:nvCxnSpPr>
        <p:spPr>
          <a:xfrm>
            <a:off x="452106" y="2473993"/>
            <a:ext cx="8035200" cy="4316"/>
          </a:xfrm>
          <a:prstGeom prst="line">
            <a:avLst/>
          </a:prstGeom>
          <a:noFill/>
          <a:ln w="6350" cap="flat" cmpd="sng" algn="ctr">
            <a:solidFill>
              <a:srgbClr val="4472C4"/>
            </a:solidFill>
            <a:prstDash val="solid"/>
            <a:miter lim="800000"/>
          </a:ln>
          <a:effectLst/>
        </p:spPr>
      </p:cxnSp>
      <p:cxnSp>
        <p:nvCxnSpPr>
          <p:cNvPr id="100" name="直接连接符 99"/>
          <p:cNvCxnSpPr/>
          <p:nvPr/>
        </p:nvCxnSpPr>
        <p:spPr>
          <a:xfrm>
            <a:off x="466870" y="3004331"/>
            <a:ext cx="8035200" cy="26035"/>
          </a:xfrm>
          <a:prstGeom prst="line">
            <a:avLst/>
          </a:prstGeom>
          <a:noFill/>
          <a:ln w="6350" cap="flat" cmpd="sng" algn="ctr">
            <a:solidFill>
              <a:srgbClr val="4472C4"/>
            </a:solidFill>
            <a:prstDash val="solid"/>
            <a:miter lim="800000"/>
          </a:ln>
          <a:effectLst/>
        </p:spPr>
      </p:cxnSp>
      <p:cxnSp>
        <p:nvCxnSpPr>
          <p:cNvPr id="101" name="直接连接符 100"/>
          <p:cNvCxnSpPr/>
          <p:nvPr/>
        </p:nvCxnSpPr>
        <p:spPr>
          <a:xfrm>
            <a:off x="474145" y="4423523"/>
            <a:ext cx="8035200" cy="4316"/>
          </a:xfrm>
          <a:prstGeom prst="line">
            <a:avLst/>
          </a:prstGeom>
          <a:noFill/>
          <a:ln w="6350" cap="flat" cmpd="sng" algn="ctr">
            <a:solidFill>
              <a:srgbClr val="4472C4"/>
            </a:solidFill>
            <a:prstDash val="solid"/>
            <a:miter lim="800000"/>
          </a:ln>
          <a:effectLst/>
        </p:spPr>
      </p:cxnSp>
      <p:sp>
        <p:nvSpPr>
          <p:cNvPr id="104" name="TextBox 11"/>
          <p:cNvSpPr txBox="1"/>
          <p:nvPr/>
        </p:nvSpPr>
        <p:spPr>
          <a:xfrm>
            <a:off x="474345" y="1491640"/>
            <a:ext cx="2420620" cy="337185"/>
          </a:xfrm>
          <a:prstGeom prst="rect">
            <a:avLst/>
          </a:prstGeom>
          <a:noFill/>
        </p:spPr>
        <p:txBody>
          <a:bodyPr wrap="square">
            <a:spAutoFit/>
          </a:bodyPr>
          <a:lstStyle/>
          <a:p>
            <a:pPr algn="ctr" defTabSz="685800"/>
            <a:r>
              <a:rPr lang="zh-CN" altLang="en-US" sz="1600" b="1" dirty="0">
                <a:latin typeface="微软雅黑" panose="020B0503020204020204" pitchFamily="34" charset="-122"/>
                <a:ea typeface="微软雅黑" panose="020B0503020204020204" pitchFamily="34" charset="-122"/>
              </a:rPr>
              <a:t>资源智能感知</a:t>
            </a:r>
          </a:p>
        </p:txBody>
      </p:sp>
      <p:sp>
        <p:nvSpPr>
          <p:cNvPr id="105" name="TextBox 41"/>
          <p:cNvSpPr txBox="1"/>
          <p:nvPr/>
        </p:nvSpPr>
        <p:spPr>
          <a:xfrm>
            <a:off x="456565" y="1901215"/>
            <a:ext cx="2439670" cy="596265"/>
          </a:xfrm>
          <a:prstGeom prst="rect">
            <a:avLst/>
          </a:prstGeom>
          <a:noFill/>
        </p:spPr>
        <p:txBody>
          <a:bodyPr wrap="square">
            <a:noAutofit/>
          </a:bodyPr>
          <a:lstStyle>
            <a:defPPr>
              <a:defRPr lang="zh-CN"/>
            </a:defPPr>
            <a:lvl1pPr algn="just">
              <a:lnSpc>
                <a:spcPct val="120000"/>
              </a:lnSpc>
              <a:defRPr sz="1400" b="1"/>
            </a:lvl1pPr>
          </a:lstStyle>
          <a:p>
            <a:pPr algn="ctr" defTabSz="685800">
              <a:lnSpc>
                <a:spcPct val="100000"/>
              </a:lnSpc>
            </a:pPr>
            <a:r>
              <a:rPr lang="zh-CN" altLang="en-US" sz="1600" dirty="0">
                <a:latin typeface="微软雅黑" panose="020B0503020204020204" pitchFamily="34" charset="-122"/>
                <a:ea typeface="微软雅黑" panose="020B0503020204020204" pitchFamily="34" charset="-122"/>
              </a:rPr>
              <a:t>边缘AI模型</a:t>
            </a:r>
          </a:p>
          <a:p>
            <a:pPr algn="ctr" defTabSz="685800">
              <a:lnSpc>
                <a:spcPct val="100000"/>
              </a:lnSpc>
            </a:pPr>
            <a:r>
              <a:rPr lang="zh-CN" altLang="en-US" sz="1600" dirty="0">
                <a:latin typeface="微软雅黑" panose="020B0503020204020204" pitchFamily="34" charset="-122"/>
                <a:ea typeface="微软雅黑" panose="020B0503020204020204" pitchFamily="34" charset="-122"/>
              </a:rPr>
              <a:t>分布式缓存与分发</a:t>
            </a:r>
          </a:p>
        </p:txBody>
      </p:sp>
      <p:sp>
        <p:nvSpPr>
          <p:cNvPr id="106" name="TextBox 44"/>
          <p:cNvSpPr txBox="1"/>
          <p:nvPr/>
        </p:nvSpPr>
        <p:spPr>
          <a:xfrm>
            <a:off x="455295" y="2559075"/>
            <a:ext cx="2440305" cy="436245"/>
          </a:xfrm>
          <a:prstGeom prst="rect">
            <a:avLst/>
          </a:prstGeom>
          <a:noFill/>
        </p:spPr>
        <p:txBody>
          <a:bodyPr wrap="square">
            <a:noAutofit/>
          </a:bodyPr>
          <a:lstStyle>
            <a:defPPr>
              <a:defRPr lang="zh-CN"/>
            </a:defPPr>
            <a:lvl1pPr algn="just">
              <a:lnSpc>
                <a:spcPct val="120000"/>
              </a:lnSpc>
              <a:defRPr sz="1400" b="1"/>
            </a:lvl1pPr>
          </a:lstStyle>
          <a:p>
            <a:pPr algn="ctr" defTabSz="914400">
              <a:lnSpc>
                <a:spcPct val="100000"/>
              </a:lnSpc>
            </a:pPr>
            <a:r>
              <a:rPr lang="zh-CN" altLang="en-US" sz="1600" dirty="0">
                <a:solidFill>
                  <a:prstClr val="black"/>
                </a:solidFill>
                <a:latin typeface="Times New Roman" panose="02020603050405020304"/>
                <a:ea typeface="微软雅黑" panose="020B0503020204020204" pitchFamily="34" charset="-122"/>
              </a:rPr>
              <a:t>异构网络多连接</a:t>
            </a:r>
          </a:p>
        </p:txBody>
      </p:sp>
      <p:sp>
        <p:nvSpPr>
          <p:cNvPr id="109" name="Pentagon 62"/>
          <p:cNvSpPr/>
          <p:nvPr/>
        </p:nvSpPr>
        <p:spPr>
          <a:xfrm>
            <a:off x="3636066" y="2500668"/>
            <a:ext cx="3434080" cy="233680"/>
          </a:xfrm>
          <a:prstGeom prst="homePlate">
            <a:avLst>
              <a:gd name="adj" fmla="val 80995"/>
            </a:avLst>
          </a:prstGeom>
          <a:solidFill>
            <a:srgbClr val="4472C4">
              <a:lumMod val="75000"/>
            </a:srgb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基于数据异构性的分布式边缘AI学习效率提升</a:t>
            </a:r>
          </a:p>
        </p:txBody>
      </p:sp>
      <p:sp>
        <p:nvSpPr>
          <p:cNvPr id="110" name="Pentagon 62"/>
          <p:cNvSpPr/>
          <p:nvPr/>
        </p:nvSpPr>
        <p:spPr>
          <a:xfrm>
            <a:off x="4044315" y="2757900"/>
            <a:ext cx="3850640" cy="233680"/>
          </a:xfrm>
          <a:prstGeom prst="homePlate">
            <a:avLst>
              <a:gd name="adj" fmla="val 80995"/>
            </a:avLst>
          </a:prstGeom>
          <a:solidFill>
            <a:srgbClr val="4472C4">
              <a:lumMod val="75000"/>
            </a:srgbClr>
          </a:solidFill>
          <a:ln w="12700" cap="flat" cmpd="sng" algn="ctr">
            <a:solidFill>
              <a:sysClr val="window" lastClr="FFFFFF"/>
            </a:solidFill>
            <a:prstDash val="solid"/>
            <a:miter lim="800000"/>
          </a:ln>
          <a:effectLst/>
        </p:spPr>
        <p:txBody>
          <a:bodyPr rtlCol="0" anchor="ctr"/>
          <a:lstStyle/>
          <a:p>
            <a:pPr lvl="0" algn="ctr" defTabSz="914400"/>
            <a:r>
              <a:rPr sz="1200" kern="0" dirty="0">
                <a:solidFill>
                  <a:prstClr val="white"/>
                </a:solidFill>
                <a:latin typeface="微软雅黑" panose="020B0503020204020204" pitchFamily="34" charset="-122"/>
                <a:ea typeface="微软雅黑" panose="020B0503020204020204" pitchFamily="34" charset="-122"/>
              </a:rPr>
              <a:t>异构网络多宿主多连接与跨网络推理迁移</a:t>
            </a:r>
          </a:p>
        </p:txBody>
      </p:sp>
      <p:sp>
        <p:nvSpPr>
          <p:cNvPr id="111" name="Pentagon 62"/>
          <p:cNvSpPr/>
          <p:nvPr/>
        </p:nvSpPr>
        <p:spPr>
          <a:xfrm>
            <a:off x="3608070" y="3039135"/>
            <a:ext cx="3683635" cy="233680"/>
          </a:xfrm>
          <a:prstGeom prst="homePlate">
            <a:avLst>
              <a:gd name="adj" fmla="val 80995"/>
            </a:avLst>
          </a:prstGeom>
          <a:solidFill>
            <a:schemeClr val="accent5">
              <a:lumMod val="75000"/>
            </a:scheme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异构算力资源调度优化</a:t>
            </a:r>
          </a:p>
        </p:txBody>
      </p:sp>
      <p:sp>
        <p:nvSpPr>
          <p:cNvPr id="112" name="Pentagon 62"/>
          <p:cNvSpPr/>
          <p:nvPr/>
        </p:nvSpPr>
        <p:spPr>
          <a:xfrm>
            <a:off x="4218940" y="3325520"/>
            <a:ext cx="3778885" cy="233680"/>
          </a:xfrm>
          <a:prstGeom prst="homePlate">
            <a:avLst>
              <a:gd name="adj" fmla="val 80995"/>
            </a:avLst>
          </a:prstGeom>
          <a:solidFill>
            <a:schemeClr val="accent5">
              <a:lumMod val="75000"/>
            </a:schemeClr>
          </a:solidFill>
          <a:ln w="12700" cap="flat" cmpd="sng" algn="ctr">
            <a:noFill/>
            <a:prstDash val="solid"/>
            <a:miter lim="800000"/>
          </a:ln>
          <a:effectLst/>
        </p:spPr>
        <p:txBody>
          <a:bodyPr rtlCol="0" anchor="ctr">
            <a:noAutofit/>
          </a:bodyPr>
          <a:lstStyle/>
          <a:p>
            <a:pPr lvl="0" algn="ctr" defTabSz="914400">
              <a:buClrTx/>
              <a:buSzTx/>
              <a:buFontTx/>
            </a:pPr>
            <a:r>
              <a:rPr lang="zh-CN" altLang="en-US" sz="1200" kern="0" dirty="0">
                <a:solidFill>
                  <a:prstClr val="white"/>
                </a:solidFill>
                <a:latin typeface="微软雅黑" panose="020B0503020204020204" pitchFamily="34" charset="-122"/>
                <a:ea typeface="微软雅黑" panose="020B0503020204020204" pitchFamily="34" charset="-122"/>
                <a:sym typeface="+mn-ea"/>
              </a:rPr>
              <a:t>通信任务与AI任务联合导向的泛在算力效能优化</a:t>
            </a:r>
          </a:p>
        </p:txBody>
      </p:sp>
      <p:sp>
        <p:nvSpPr>
          <p:cNvPr id="116" name="Pentagon 62"/>
          <p:cNvSpPr/>
          <p:nvPr/>
        </p:nvSpPr>
        <p:spPr>
          <a:xfrm>
            <a:off x="2903855" y="3611905"/>
            <a:ext cx="3108960" cy="233680"/>
          </a:xfrm>
          <a:prstGeom prst="homePlate">
            <a:avLst>
              <a:gd name="adj" fmla="val 80995"/>
            </a:avLst>
          </a:prstGeom>
          <a:solidFill>
            <a:srgbClr val="70AD47">
              <a:lumMod val="75000"/>
            </a:srgbClr>
          </a:solidFill>
          <a:ln w="12700" cap="flat" cmpd="sng" algn="ctr">
            <a:noFill/>
            <a:prstDash val="solid"/>
            <a:miter lim="800000"/>
          </a:ln>
          <a:effectLst/>
        </p:spPr>
        <p:txBody>
          <a:bodyPr rtlCol="0" anchor="ctr"/>
          <a:lstStyle/>
          <a:p>
            <a:pPr lvl="0" algn="ctr" defTabSz="914400"/>
            <a:r>
              <a:rPr sz="1200" kern="0" dirty="0">
                <a:solidFill>
                  <a:prstClr val="white"/>
                </a:solidFill>
                <a:latin typeface="微软雅黑" panose="020B0503020204020204" pitchFamily="34" charset="-122"/>
                <a:ea typeface="微软雅黑" panose="020B0503020204020204" pitchFamily="34" charset="-122"/>
              </a:rPr>
              <a:t>原型系统与环境搭建</a:t>
            </a:r>
          </a:p>
        </p:txBody>
      </p:sp>
      <p:sp>
        <p:nvSpPr>
          <p:cNvPr id="117" name="Pentagon 62"/>
          <p:cNvSpPr/>
          <p:nvPr/>
        </p:nvSpPr>
        <p:spPr>
          <a:xfrm>
            <a:off x="4301618" y="3863914"/>
            <a:ext cx="3735705" cy="233680"/>
          </a:xfrm>
          <a:prstGeom prst="homePlate">
            <a:avLst>
              <a:gd name="adj" fmla="val 80995"/>
            </a:avLst>
          </a:prstGeom>
          <a:solidFill>
            <a:srgbClr val="70AD47">
              <a:lumMod val="75000"/>
            </a:srgb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基于分布式学习的无蜂窝网络波束赋形测试验证</a:t>
            </a:r>
          </a:p>
        </p:txBody>
      </p:sp>
      <p:sp>
        <p:nvSpPr>
          <p:cNvPr id="118" name="Pentagon 62"/>
          <p:cNvSpPr/>
          <p:nvPr/>
        </p:nvSpPr>
        <p:spPr>
          <a:xfrm>
            <a:off x="4301618" y="4148112"/>
            <a:ext cx="3220720" cy="229209"/>
          </a:xfrm>
          <a:prstGeom prst="homePlate">
            <a:avLst>
              <a:gd name="adj" fmla="val 80995"/>
            </a:avLst>
          </a:prstGeom>
          <a:solidFill>
            <a:srgbClr val="70AD47">
              <a:lumMod val="75000"/>
            </a:srgb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车联网多点协作位置感知测试验证</a:t>
            </a:r>
          </a:p>
        </p:txBody>
      </p:sp>
      <p:sp>
        <p:nvSpPr>
          <p:cNvPr id="119" name="Pentagon 62"/>
          <p:cNvSpPr/>
          <p:nvPr/>
        </p:nvSpPr>
        <p:spPr>
          <a:xfrm>
            <a:off x="2896235" y="1391945"/>
            <a:ext cx="3794815" cy="258437"/>
          </a:xfrm>
          <a:prstGeom prst="homePlate">
            <a:avLst>
              <a:gd name="adj" fmla="val 80995"/>
            </a:avLst>
          </a:prstGeom>
          <a:solidFill>
            <a:srgbClr val="ED7D31">
              <a:lumMod val="75000"/>
            </a:srgb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多维度无线网络资源协同感知设计与数据预处理研究</a:t>
            </a:r>
          </a:p>
        </p:txBody>
      </p:sp>
      <p:sp>
        <p:nvSpPr>
          <p:cNvPr id="120" name="Pentagon 62"/>
          <p:cNvSpPr/>
          <p:nvPr/>
        </p:nvSpPr>
        <p:spPr>
          <a:xfrm>
            <a:off x="3607435" y="1678965"/>
            <a:ext cx="4153880" cy="228726"/>
          </a:xfrm>
          <a:prstGeom prst="homePlate">
            <a:avLst>
              <a:gd name="adj" fmla="val 80995"/>
            </a:avLst>
          </a:prstGeom>
          <a:solidFill>
            <a:srgbClr val="ED7D31">
              <a:lumMod val="75000"/>
            </a:srgb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多维度网络资源结构化表达</a:t>
            </a:r>
          </a:p>
        </p:txBody>
      </p:sp>
      <p:sp>
        <p:nvSpPr>
          <p:cNvPr id="121" name="Pentagon 62"/>
          <p:cNvSpPr/>
          <p:nvPr/>
        </p:nvSpPr>
        <p:spPr>
          <a:xfrm>
            <a:off x="2919440" y="1944726"/>
            <a:ext cx="4775055" cy="236082"/>
          </a:xfrm>
          <a:prstGeom prst="homePlate">
            <a:avLst>
              <a:gd name="adj" fmla="val 80995"/>
            </a:avLst>
          </a:prstGeom>
          <a:solidFill>
            <a:schemeClr val="accent6">
              <a:lumMod val="50000"/>
            </a:scheme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以信息为中心的边缘AI模型拆分、缓存、分发与更新策略研究</a:t>
            </a:r>
          </a:p>
        </p:txBody>
      </p:sp>
      <p:sp>
        <p:nvSpPr>
          <p:cNvPr id="122" name="Pentagon 62"/>
          <p:cNvSpPr/>
          <p:nvPr/>
        </p:nvSpPr>
        <p:spPr>
          <a:xfrm>
            <a:off x="2922511" y="2211225"/>
            <a:ext cx="3943551" cy="255449"/>
          </a:xfrm>
          <a:prstGeom prst="homePlate">
            <a:avLst>
              <a:gd name="adj" fmla="val 80995"/>
            </a:avLst>
          </a:prstGeom>
          <a:solidFill>
            <a:schemeClr val="accent6">
              <a:lumMod val="50000"/>
            </a:schemeClr>
          </a:solidFill>
          <a:ln w="12700" cap="flat" cmpd="sng" algn="ctr">
            <a:noFill/>
            <a:prstDash val="solid"/>
            <a:miter lim="800000"/>
          </a:ln>
          <a:effectLst/>
        </p:spPr>
        <p:txBody>
          <a:bodyPr rtlCol="0" anchor="ctr"/>
          <a:lstStyle/>
          <a:p>
            <a:pPr lvl="0" algn="ctr" defTabSz="914400"/>
            <a:r>
              <a:rPr lang="zh-CN" altLang="en-US" sz="1200" kern="0" dirty="0">
                <a:solidFill>
                  <a:prstClr val="white"/>
                </a:solidFill>
                <a:latin typeface="微软雅黑" panose="020B0503020204020204" pitchFamily="34" charset="-122"/>
                <a:ea typeface="微软雅黑" panose="020B0503020204020204" pitchFamily="34" charset="-122"/>
              </a:rPr>
              <a:t>以信息为中心的业务数据分布式缓存与更新算法设计</a:t>
            </a:r>
          </a:p>
        </p:txBody>
      </p:sp>
      <p:sp>
        <p:nvSpPr>
          <p:cNvPr id="127" name="Speech Bubble: Oval 61"/>
          <p:cNvSpPr/>
          <p:nvPr/>
        </p:nvSpPr>
        <p:spPr>
          <a:xfrm>
            <a:off x="7945755" y="1935505"/>
            <a:ext cx="1082040" cy="490855"/>
          </a:xfrm>
          <a:prstGeom prst="wedgeEllipseCallout">
            <a:avLst>
              <a:gd name="adj1" fmla="val -64137"/>
              <a:gd name="adj2" fmla="val 20694"/>
            </a:avLst>
          </a:prstGeom>
          <a:solidFill>
            <a:srgbClr val="FFFFFF"/>
          </a:solidFill>
          <a:ln w="12700" cap="flat" cmpd="sng" algn="ctr">
            <a:solidFill>
              <a:srgbClr val="FFC9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endParaRPr>
          </a:p>
        </p:txBody>
      </p:sp>
      <p:sp>
        <p:nvSpPr>
          <p:cNvPr id="128" name="TextBox 62"/>
          <p:cNvSpPr txBox="1"/>
          <p:nvPr/>
        </p:nvSpPr>
        <p:spPr>
          <a:xfrm>
            <a:off x="7894955" y="1935505"/>
            <a:ext cx="1187450" cy="480695"/>
          </a:xfrm>
          <a:prstGeom prst="rect">
            <a:avLst/>
          </a:prstGeom>
          <a:noFill/>
        </p:spPr>
        <p:txBody>
          <a:bodyPr wrap="square" rtlCol="0">
            <a:noAutofit/>
          </a:bodyPr>
          <a:lstStyle>
            <a:defPPr>
              <a:defRPr lang="zh-CN"/>
            </a:defPPr>
            <a:lvl1pPr algn="ctr">
              <a:defRPr sz="800" b="1"/>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论文 </a:t>
            </a:r>
            <a:r>
              <a:rPr lang="en-US" altLang="zh-CN" kern="0" dirty="0">
                <a:solidFill>
                  <a:srgbClr val="FF0000"/>
                </a:solidFill>
                <a:latin typeface="Times New Roman" panose="02020603050405020304"/>
                <a:ea typeface="微软雅黑" panose="020B0503020204020204" pitchFamily="34" charset="-122"/>
              </a:rPr>
              <a:t>5</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篇</a:t>
            </a:r>
            <a:endPar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专利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2</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项</a:t>
            </a:r>
          </a:p>
          <a:p>
            <a:pPr marL="0" marR="0" lvl="0" indent="0" algn="ctr" defTabSz="914400" eaLnBrk="1" fontAlgn="auto" latinLnBrk="0" hangingPunct="1">
              <a:lnSpc>
                <a:spcPct val="100000"/>
              </a:lnSpc>
              <a:spcBef>
                <a:spcPts val="0"/>
              </a:spcBef>
              <a:spcAft>
                <a:spcPts val="0"/>
              </a:spcAft>
              <a:buClrTx/>
              <a:buSzTx/>
              <a:buFontTx/>
              <a:buNone/>
              <a:defRPr/>
            </a:pPr>
            <a:r>
              <a:rPr lang="zh-CN" altLang="en-US" kern="0" noProof="0" dirty="0">
                <a:ln>
                  <a:noFill/>
                </a:ln>
                <a:solidFill>
                  <a:prstClr val="black"/>
                </a:solidFill>
                <a:effectLst/>
                <a:uLnTx/>
                <a:uFillTx/>
                <a:latin typeface="Times New Roman" panose="02020603050405020304"/>
                <a:ea typeface="微软雅黑" panose="020B0503020204020204" pitchFamily="34" charset="-122"/>
                <a:sym typeface="+mn-ea"/>
              </a:rPr>
              <a:t>标准化文稿 </a:t>
            </a:r>
            <a:r>
              <a:rPr lang="en-US" altLang="zh-CN" kern="0" noProof="0" dirty="0">
                <a:ln>
                  <a:noFill/>
                </a:ln>
                <a:solidFill>
                  <a:srgbClr val="FF0000"/>
                </a:solidFill>
                <a:effectLst/>
                <a:uLnTx/>
                <a:uFillTx/>
                <a:latin typeface="Times New Roman" panose="02020603050405020304"/>
                <a:ea typeface="微软雅黑" panose="020B0503020204020204" pitchFamily="34" charset="-122"/>
                <a:sym typeface="+mn-ea"/>
              </a:rPr>
              <a:t>1</a:t>
            </a:r>
            <a:r>
              <a:rPr lang="zh-CN" altLang="en-US" kern="0" noProof="0" dirty="0">
                <a:ln>
                  <a:noFill/>
                </a:ln>
                <a:solidFill>
                  <a:srgbClr val="FF0000"/>
                </a:solidFill>
                <a:effectLst/>
                <a:uLnTx/>
                <a:uFillTx/>
                <a:latin typeface="Times New Roman" panose="02020603050405020304"/>
                <a:ea typeface="微软雅黑" panose="020B0503020204020204" pitchFamily="34" charset="-122"/>
                <a:sym typeface="+mn-ea"/>
              </a:rPr>
              <a:t>篇</a:t>
            </a:r>
            <a:endPar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endParaRPr>
          </a:p>
        </p:txBody>
      </p:sp>
      <p:grpSp>
        <p:nvGrpSpPr>
          <p:cNvPr id="129" name="组合 128"/>
          <p:cNvGrpSpPr/>
          <p:nvPr/>
        </p:nvGrpSpPr>
        <p:grpSpPr>
          <a:xfrm>
            <a:off x="7552493" y="1403756"/>
            <a:ext cx="938530" cy="476885"/>
            <a:chOff x="6023034" y="3107083"/>
            <a:chExt cx="996950" cy="477350"/>
          </a:xfrm>
        </p:grpSpPr>
        <p:sp>
          <p:nvSpPr>
            <p:cNvPr id="130" name="Speech Bubble: Oval 61"/>
            <p:cNvSpPr/>
            <p:nvPr/>
          </p:nvSpPr>
          <p:spPr>
            <a:xfrm>
              <a:off x="6023034" y="3107719"/>
              <a:ext cx="996950" cy="465455"/>
            </a:xfrm>
            <a:prstGeom prst="wedgeEllipseCallout">
              <a:avLst>
                <a:gd name="adj1" fmla="val -69012"/>
                <a:gd name="adj2" fmla="val 33164"/>
              </a:avLst>
            </a:prstGeom>
            <a:solidFill>
              <a:srgbClr val="FFFFFF"/>
            </a:solidFill>
            <a:ln w="12700" cap="flat" cmpd="sng" algn="ctr">
              <a:solidFill>
                <a:srgbClr val="FFC9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endParaRPr>
            </a:p>
          </p:txBody>
        </p:sp>
        <p:sp>
          <p:nvSpPr>
            <p:cNvPr id="131" name="TextBox 62"/>
            <p:cNvSpPr txBox="1"/>
            <p:nvPr/>
          </p:nvSpPr>
          <p:spPr>
            <a:xfrm>
              <a:off x="6093185" y="3107083"/>
              <a:ext cx="845856" cy="477350"/>
            </a:xfrm>
            <a:prstGeom prst="rect">
              <a:avLst/>
            </a:prstGeom>
            <a:noFill/>
          </p:spPr>
          <p:txBody>
            <a:bodyPr wrap="square" rtlCol="0">
              <a:noAutofit/>
            </a:bodyPr>
            <a:lstStyle>
              <a:defPPr>
                <a:defRPr lang="zh-CN"/>
              </a:defPPr>
              <a:lvl1pPr algn="ctr">
                <a:defRPr sz="800" b="1"/>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论文</a:t>
              </a:r>
              <a:r>
                <a:rPr kumimoji="0" lang="en-US" altLang="zh-CN"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 </a:t>
              </a:r>
              <a:r>
                <a:rPr kumimoji="0" 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4</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篇</a:t>
              </a:r>
              <a:endPar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专利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3</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篇</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schemeClr val="tx1"/>
                  </a:solidFill>
                  <a:effectLst/>
                  <a:uLnTx/>
                  <a:uFillTx/>
                  <a:latin typeface="Times New Roman" panose="02020603050405020304"/>
                  <a:ea typeface="微软雅黑" panose="020B0503020204020204" pitchFamily="34" charset="-122"/>
                </a:rPr>
                <a:t>研究报告</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 1</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份</a:t>
              </a:r>
            </a:p>
          </p:txBody>
        </p:sp>
      </p:grpSp>
      <p:sp>
        <p:nvSpPr>
          <p:cNvPr id="136" name="Speech Bubble: Oval 61"/>
          <p:cNvSpPr/>
          <p:nvPr/>
        </p:nvSpPr>
        <p:spPr>
          <a:xfrm>
            <a:off x="7946390" y="3039770"/>
            <a:ext cx="1097915" cy="542290"/>
          </a:xfrm>
          <a:prstGeom prst="wedgeEllipseCallout">
            <a:avLst>
              <a:gd name="adj1" fmla="val -72826"/>
              <a:gd name="adj2" fmla="val -7012"/>
            </a:avLst>
          </a:prstGeom>
          <a:solidFill>
            <a:srgbClr val="FFFFFF"/>
          </a:solidFill>
          <a:ln w="12700" cap="flat" cmpd="sng" algn="ctr">
            <a:solidFill>
              <a:srgbClr val="FFC9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endParaRPr>
          </a:p>
        </p:txBody>
      </p:sp>
      <p:sp>
        <p:nvSpPr>
          <p:cNvPr id="137" name="TextBox 62"/>
          <p:cNvSpPr txBox="1"/>
          <p:nvPr/>
        </p:nvSpPr>
        <p:spPr>
          <a:xfrm>
            <a:off x="8033385" y="3004210"/>
            <a:ext cx="876935" cy="641350"/>
          </a:xfrm>
          <a:prstGeom prst="rect">
            <a:avLst/>
          </a:prstGeom>
          <a:noFill/>
        </p:spPr>
        <p:txBody>
          <a:bodyPr wrap="square" rtlCol="0">
            <a:noAutofit/>
          </a:bodyPr>
          <a:lstStyle>
            <a:defPPr>
              <a:defRPr lang="zh-CN"/>
            </a:defPPr>
            <a:lvl1pPr algn="ctr">
              <a:defRPr sz="800" b="1"/>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论文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4</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篇</a:t>
            </a:r>
            <a:endPar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专利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1</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项</a:t>
            </a:r>
          </a:p>
          <a:p>
            <a:pPr marL="0" marR="0" lvl="0" indent="0" algn="ctr" defTabSz="914400" eaLnBrk="1" fontAlgn="auto" latinLnBrk="0" hangingPunct="1">
              <a:lnSpc>
                <a:spcPct val="100000"/>
              </a:lnSpc>
              <a:spcBef>
                <a:spcPts val="0"/>
              </a:spcBef>
              <a:spcAft>
                <a:spcPts val="0"/>
              </a:spcAft>
              <a:buClrTx/>
              <a:buSzTx/>
              <a:buFontTx/>
              <a:buNone/>
              <a:defRPr/>
            </a:pPr>
            <a:r>
              <a:rPr lang="zh-CN" altLang="en-US" kern="0" noProof="0" dirty="0">
                <a:ln>
                  <a:noFill/>
                </a:ln>
                <a:solidFill>
                  <a:prstClr val="black"/>
                </a:solidFill>
                <a:effectLst/>
                <a:uLnTx/>
                <a:uFillTx/>
                <a:latin typeface="Times New Roman" panose="02020603050405020304"/>
                <a:ea typeface="微软雅黑" panose="020B0503020204020204" pitchFamily="34" charset="-122"/>
                <a:sym typeface="+mn-ea"/>
              </a:rPr>
              <a:t>标准化文稿</a:t>
            </a:r>
            <a:r>
              <a:rPr lang="en-US" altLang="zh-CN" kern="0" noProof="0" dirty="0">
                <a:ln>
                  <a:noFill/>
                </a:ln>
                <a:solidFill>
                  <a:prstClr val="black"/>
                </a:solidFill>
                <a:effectLst/>
                <a:uLnTx/>
                <a:uFillTx/>
                <a:latin typeface="Times New Roman" panose="02020603050405020304"/>
                <a:ea typeface="微软雅黑" panose="020B0503020204020204" pitchFamily="34" charset="-122"/>
                <a:sym typeface="+mn-ea"/>
              </a:rPr>
              <a:t> </a:t>
            </a:r>
            <a:r>
              <a:rPr lang="en-US" kern="0" noProof="0" dirty="0">
                <a:ln>
                  <a:noFill/>
                </a:ln>
                <a:solidFill>
                  <a:srgbClr val="FF0000"/>
                </a:solidFill>
                <a:effectLst/>
                <a:uLnTx/>
                <a:uFillTx/>
                <a:latin typeface="Times New Roman" panose="02020603050405020304"/>
                <a:ea typeface="微软雅黑" panose="020B0503020204020204" pitchFamily="34" charset="-122"/>
                <a:sym typeface="+mn-ea"/>
              </a:rPr>
              <a:t>2</a:t>
            </a:r>
            <a:r>
              <a:rPr lang="zh-CN" altLang="en-US" kern="0" noProof="0" dirty="0">
                <a:ln>
                  <a:noFill/>
                </a:ln>
                <a:solidFill>
                  <a:srgbClr val="FF0000"/>
                </a:solidFill>
                <a:effectLst/>
                <a:uLnTx/>
                <a:uFillTx/>
                <a:latin typeface="Times New Roman" panose="02020603050405020304"/>
                <a:ea typeface="微软雅黑" panose="020B0503020204020204" pitchFamily="34" charset="-122"/>
                <a:sym typeface="+mn-ea"/>
              </a:rPr>
              <a:t>篇</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schemeClr val="tx1"/>
                </a:solidFill>
                <a:effectLst/>
                <a:uLnTx/>
                <a:uFillTx/>
                <a:latin typeface="Times New Roman" panose="02020603050405020304"/>
                <a:ea typeface="微软雅黑" panose="020B0503020204020204" pitchFamily="34" charset="-122"/>
              </a:rPr>
              <a:t>标准立项</a:t>
            </a:r>
            <a:r>
              <a:rPr kumimoji="0" lang="en-US" altLang="zh-CN" sz="800" b="1" i="0" u="none" strike="noStrike" kern="0" cap="none" spc="0" normalizeH="0" baseline="0" noProof="0" dirty="0">
                <a:ln>
                  <a:noFill/>
                </a:ln>
                <a:solidFill>
                  <a:schemeClr val="tx1"/>
                </a:solidFill>
                <a:effectLst/>
                <a:uLnTx/>
                <a:uFillTx/>
                <a:latin typeface="Times New Roman" panose="02020603050405020304"/>
                <a:ea typeface="微软雅黑" panose="020B0503020204020204" pitchFamily="34" charset="-122"/>
              </a:rPr>
              <a:t>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1</a:t>
            </a:r>
            <a:r>
              <a:rPr kumimoji="0" lang="zh-CN" altLang="en-US" sz="800" b="1" i="0" u="none" strike="noStrike" kern="0" cap="none" spc="0" normalizeH="0" baseline="0" noProof="0" dirty="0">
                <a:ln>
                  <a:noFill/>
                </a:ln>
                <a:solidFill>
                  <a:schemeClr val="tx1"/>
                </a:solidFill>
                <a:effectLst/>
                <a:uLnTx/>
                <a:uFillTx/>
                <a:latin typeface="Times New Roman" panose="02020603050405020304"/>
                <a:ea typeface="微软雅黑" panose="020B0503020204020204" pitchFamily="34" charset="-122"/>
              </a:rPr>
              <a:t>项</a:t>
            </a:r>
          </a:p>
        </p:txBody>
      </p:sp>
      <p:grpSp>
        <p:nvGrpSpPr>
          <p:cNvPr id="141" name="组合 140"/>
          <p:cNvGrpSpPr/>
          <p:nvPr/>
        </p:nvGrpSpPr>
        <p:grpSpPr>
          <a:xfrm>
            <a:off x="7694495" y="4011910"/>
            <a:ext cx="1349375" cy="730250"/>
            <a:chOff x="6647742" y="2797732"/>
            <a:chExt cx="1074475" cy="510312"/>
          </a:xfrm>
        </p:grpSpPr>
        <p:sp>
          <p:nvSpPr>
            <p:cNvPr id="142" name="Speech Bubble: Oval 61"/>
            <p:cNvSpPr/>
            <p:nvPr/>
          </p:nvSpPr>
          <p:spPr>
            <a:xfrm>
              <a:off x="6670695" y="2797732"/>
              <a:ext cx="1051522" cy="341330"/>
            </a:xfrm>
            <a:prstGeom prst="wedgeEllipseCallout">
              <a:avLst>
                <a:gd name="adj1" fmla="val -41377"/>
                <a:gd name="adj2" fmla="val -66660"/>
              </a:avLst>
            </a:prstGeom>
            <a:solidFill>
              <a:srgbClr val="FFFFFF"/>
            </a:solidFill>
            <a:ln w="12700" cap="flat" cmpd="sng" algn="ctr">
              <a:solidFill>
                <a:srgbClr val="FFC9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endParaRPr>
            </a:p>
          </p:txBody>
        </p:sp>
        <p:sp>
          <p:nvSpPr>
            <p:cNvPr id="143" name="TextBox 62"/>
            <p:cNvSpPr txBox="1"/>
            <p:nvPr/>
          </p:nvSpPr>
          <p:spPr>
            <a:xfrm>
              <a:off x="6647742" y="2798176"/>
              <a:ext cx="1041002" cy="509868"/>
            </a:xfrm>
            <a:prstGeom prst="rect">
              <a:avLst/>
            </a:prstGeom>
            <a:noFill/>
          </p:spPr>
          <p:txBody>
            <a:bodyPr wrap="square" rtlCol="0">
              <a:noAutofit/>
            </a:bodyPr>
            <a:lstStyle>
              <a:defPPr>
                <a:defRPr lang="zh-CN"/>
              </a:defPPr>
              <a:lvl1pPr algn="ctr">
                <a:defRPr sz="800" b="1"/>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专利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1</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项</a:t>
              </a:r>
              <a:endPar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endParaRPr>
            </a:p>
            <a:p>
              <a:pPr defTabSz="914400"/>
              <a:r>
                <a:rPr lang="zh-CN" altLang="en-US" kern="0" dirty="0">
                  <a:solidFill>
                    <a:schemeClr val="tx1"/>
                  </a:solidFill>
                  <a:latin typeface="Times New Roman" panose="02020603050405020304"/>
                  <a:ea typeface="微软雅黑" panose="020B0503020204020204" pitchFamily="34" charset="-122"/>
                </a:rPr>
                <a:t>原型系统</a:t>
              </a:r>
              <a:r>
                <a:rPr lang="en-US" altLang="zh-CN" kern="0" dirty="0">
                  <a:solidFill>
                    <a:srgbClr val="FF0000"/>
                  </a:solidFill>
                  <a:latin typeface="Times New Roman" panose="02020603050405020304"/>
                  <a:ea typeface="微软雅黑" panose="020B0503020204020204" pitchFamily="34" charset="-122"/>
                </a:rPr>
                <a:t> 1</a:t>
              </a:r>
              <a:r>
                <a:rPr lang="zh-CN" altLang="en-US" kern="0" dirty="0">
                  <a:solidFill>
                    <a:srgbClr val="FF0000"/>
                  </a:solidFill>
                  <a:latin typeface="Times New Roman" panose="02020603050405020304"/>
                  <a:ea typeface="微软雅黑" panose="020B0503020204020204" pitchFamily="34" charset="-122"/>
                </a:rPr>
                <a:t>套</a:t>
              </a:r>
            </a:p>
            <a:p>
              <a:pPr defTabSz="914400"/>
              <a:r>
                <a:rPr lang="zh-CN" altLang="en-US" kern="0" dirty="0">
                  <a:solidFill>
                    <a:schemeClr val="tx1"/>
                  </a:solidFill>
                  <a:latin typeface="Times New Roman" panose="02020603050405020304"/>
                  <a:ea typeface="微软雅黑" panose="020B0503020204020204" pitchFamily="34" charset="-122"/>
                </a:rPr>
                <a:t>完成典型应用验证</a:t>
              </a:r>
              <a:r>
                <a:rPr lang="en-US" altLang="zh-CN" kern="0" dirty="0">
                  <a:solidFill>
                    <a:schemeClr val="tx1"/>
                  </a:solidFill>
                  <a:latin typeface="Times New Roman" panose="02020603050405020304"/>
                  <a:ea typeface="微软雅黑" panose="020B0503020204020204" pitchFamily="34" charset="-122"/>
                </a:rPr>
                <a:t> </a:t>
              </a:r>
              <a:r>
                <a:rPr lang="en-US" altLang="zh-CN" kern="0" dirty="0">
                  <a:solidFill>
                    <a:srgbClr val="FF0000"/>
                  </a:solidFill>
                  <a:latin typeface="Times New Roman" panose="02020603050405020304"/>
                  <a:ea typeface="微软雅黑" panose="020B0503020204020204" pitchFamily="34" charset="-122"/>
                </a:rPr>
                <a:t>2</a:t>
              </a:r>
              <a:r>
                <a:rPr lang="zh-CN" altLang="en-US" kern="0" dirty="0">
                  <a:solidFill>
                    <a:schemeClr val="tx1"/>
                  </a:solidFill>
                  <a:latin typeface="Times New Roman" panose="02020603050405020304"/>
                  <a:ea typeface="微软雅黑" panose="020B0503020204020204" pitchFamily="34" charset="-122"/>
                </a:rPr>
                <a:t>项</a:t>
              </a: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a:ln>
                  <a:noFill/>
                </a:ln>
                <a:solidFill>
                  <a:schemeClr val="tx1"/>
                </a:solidFill>
                <a:effectLst/>
                <a:uLnTx/>
                <a:uFillTx/>
                <a:latin typeface="Times New Roman" panose="02020603050405020304"/>
                <a:ea typeface="微软雅黑" panose="020B0503020204020204" pitchFamily="34" charset="-122"/>
              </a:endParaRPr>
            </a:p>
          </p:txBody>
        </p:sp>
      </p:grpSp>
      <p:grpSp>
        <p:nvGrpSpPr>
          <p:cNvPr id="8" name="组合 7"/>
          <p:cNvGrpSpPr/>
          <p:nvPr/>
        </p:nvGrpSpPr>
        <p:grpSpPr>
          <a:xfrm>
            <a:off x="7971790" y="2478430"/>
            <a:ext cx="938530" cy="476885"/>
            <a:chOff x="6023034" y="3107083"/>
            <a:chExt cx="996950" cy="477350"/>
          </a:xfrm>
        </p:grpSpPr>
        <p:sp>
          <p:nvSpPr>
            <p:cNvPr id="9" name="Speech Bubble: Oval 61"/>
            <p:cNvSpPr/>
            <p:nvPr/>
          </p:nvSpPr>
          <p:spPr>
            <a:xfrm>
              <a:off x="6023034" y="3107719"/>
              <a:ext cx="996950" cy="465455"/>
            </a:xfrm>
            <a:prstGeom prst="wedgeEllipseCallout">
              <a:avLst>
                <a:gd name="adj1" fmla="val -69012"/>
                <a:gd name="adj2" fmla="val 33164"/>
              </a:avLst>
            </a:prstGeom>
            <a:solidFill>
              <a:srgbClr val="FFFFFF"/>
            </a:solidFill>
            <a:ln w="12700" cap="flat" cmpd="sng" algn="ctr">
              <a:solidFill>
                <a:srgbClr val="FFC9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endParaRPr>
            </a:p>
          </p:txBody>
        </p:sp>
        <p:sp>
          <p:nvSpPr>
            <p:cNvPr id="10" name="TextBox 62"/>
            <p:cNvSpPr txBox="1"/>
            <p:nvPr/>
          </p:nvSpPr>
          <p:spPr>
            <a:xfrm>
              <a:off x="6093185" y="3107083"/>
              <a:ext cx="845856" cy="477350"/>
            </a:xfrm>
            <a:prstGeom prst="rect">
              <a:avLst/>
            </a:prstGeom>
            <a:noFill/>
          </p:spPr>
          <p:txBody>
            <a:bodyPr wrap="square" rtlCol="0">
              <a:noAutofit/>
            </a:bodyPr>
            <a:lstStyle>
              <a:defPPr>
                <a:defRPr lang="zh-CN"/>
              </a:defPPr>
              <a:lvl1pPr algn="ctr">
                <a:defRPr sz="800" b="1"/>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论文</a:t>
              </a:r>
              <a:r>
                <a:rPr kumimoji="0" lang="en-US" altLang="zh-CN"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 </a:t>
              </a:r>
              <a:r>
                <a:rPr kumimoji="0" 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5</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篇</a:t>
              </a:r>
              <a:endPar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专利 </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3</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篇</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schemeClr val="tx1"/>
                  </a:solidFill>
                  <a:effectLst/>
                  <a:uLnTx/>
                  <a:uFillTx/>
                  <a:latin typeface="Times New Roman" panose="02020603050405020304"/>
                  <a:ea typeface="微软雅黑" panose="020B0503020204020204" pitchFamily="34" charset="-122"/>
                </a:rPr>
                <a:t>研究报告</a:t>
              </a:r>
              <a:r>
                <a:rPr kumimoji="0" lang="en-US" altLang="zh-CN"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 1</a:t>
              </a:r>
              <a:r>
                <a:rPr kumimoji="0" lang="zh-CN" altLang="en-US" sz="800" b="1" i="0" u="none" strike="noStrike" kern="0" cap="none" spc="0" normalizeH="0" baseline="0" noProof="0" dirty="0">
                  <a:ln>
                    <a:noFill/>
                  </a:ln>
                  <a:solidFill>
                    <a:srgbClr val="FF0000"/>
                  </a:solidFill>
                  <a:effectLst/>
                  <a:uLnTx/>
                  <a:uFillTx/>
                  <a:latin typeface="Times New Roman" panose="02020603050405020304"/>
                  <a:ea typeface="微软雅黑" panose="020B0503020204020204" pitchFamily="34" charset="-122"/>
                </a:rPr>
                <a:t>份</a:t>
              </a:r>
            </a:p>
          </p:txBody>
        </p:sp>
      </p:grpSp>
      <p:sp>
        <p:nvSpPr>
          <p:cNvPr id="51"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Arial" panose="020B0604020202020204" pitchFamily="34" charset="0"/>
                <a:ea typeface="微软雅黑" panose="020B0503020204020204" pitchFamily="34" charset="-122"/>
              </a:rPr>
              <a:t>细致的</a:t>
            </a:r>
            <a:r>
              <a:rPr lang="zh-CN" altLang="en-US" sz="2000" b="1" dirty="0">
                <a:solidFill>
                  <a:schemeClr val="bg1"/>
                </a:solidFill>
                <a:latin typeface="Arial" panose="020B0604020202020204" pitchFamily="34" charset="0"/>
                <a:ea typeface="微软雅黑" panose="020B0503020204020204" pitchFamily="34" charset="-122"/>
              </a:rPr>
              <a:t>计划进度</a:t>
            </a:r>
            <a:r>
              <a:rPr lang="zh-CN" altLang="en-US" sz="2000" b="1" dirty="0">
                <a:solidFill>
                  <a:srgbClr val="FFC000"/>
                </a:solidFill>
                <a:latin typeface="Arial" panose="020B0604020202020204" pitchFamily="34" charset="0"/>
                <a:ea typeface="微软雅黑" panose="020B0503020204020204" pitchFamily="34" charset="-122"/>
              </a:rPr>
              <a:t>甘特图</a:t>
            </a:r>
            <a:r>
              <a:rPr lang="zh-CN" altLang="en-US" sz="2000" b="1" dirty="0">
                <a:solidFill>
                  <a:prstClr val="white"/>
                </a:solidFill>
                <a:latin typeface="Arial" panose="020B0604020202020204" pitchFamily="34" charset="0"/>
                <a:ea typeface="微软雅黑" panose="020B0503020204020204" pitchFamily="34" charset="-122"/>
              </a:rPr>
              <a:t>，锁定研发进程与</a:t>
            </a:r>
            <a:r>
              <a:rPr lang="zh-CN" altLang="en-US" sz="2000" b="1" dirty="0">
                <a:solidFill>
                  <a:srgbClr val="FFC000"/>
                </a:solidFill>
                <a:latin typeface="Arial" panose="020B0604020202020204" pitchFamily="34" charset="0"/>
                <a:ea typeface="微软雅黑" panose="020B0503020204020204" pitchFamily="34" charset="-122"/>
              </a:rPr>
              <a:t>里程碑节点</a:t>
            </a:r>
          </a:p>
        </p:txBody>
      </p:sp>
      <p:sp>
        <p:nvSpPr>
          <p:cNvPr id="52" name="矩形 51"/>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计划进度安排</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594" y="1761374"/>
            <a:ext cx="1619077" cy="1573825"/>
            <a:chOff x="9658590" y="2383972"/>
            <a:chExt cx="2533411" cy="2008176"/>
          </a:xfrm>
          <a:gradFill>
            <a:gsLst>
              <a:gs pos="0">
                <a:srgbClr val="E30613"/>
              </a:gs>
              <a:gs pos="100000">
                <a:srgbClr val="81040B"/>
              </a:gs>
            </a:gsLst>
            <a:lin ang="5400000" scaled="1"/>
          </a:gradFill>
        </p:grpSpPr>
        <p:sp>
          <p:nvSpPr>
            <p:cNvPr id="47"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8" name="椭圆 47"/>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9" name="椭圆 48"/>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0" name="椭圆 49"/>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1" name="椭圆 50"/>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2"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3" name="椭圆 52"/>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4" name="椭圆 53"/>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5" name="椭圆 54"/>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6" name="椭圆 55"/>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7"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8" name="椭圆 57"/>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9" name="椭圆 58"/>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0" name="椭圆 59"/>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1" name="椭圆 60"/>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grpSp>
        <p:nvGrpSpPr>
          <p:cNvPr id="129" name="组合 128"/>
          <p:cNvGrpSpPr/>
          <p:nvPr/>
        </p:nvGrpSpPr>
        <p:grpSpPr>
          <a:xfrm>
            <a:off x="1691680" y="1563638"/>
            <a:ext cx="2004521" cy="2004521"/>
            <a:chOff x="3418268" y="2079703"/>
            <a:chExt cx="2673043" cy="2673043"/>
          </a:xfrm>
        </p:grpSpPr>
        <p:sp>
          <p:nvSpPr>
            <p:cNvPr id="130" name="椭圆 129"/>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grpSp>
          <p:nvGrpSpPr>
            <p:cNvPr id="131" name="组合 130"/>
            <p:cNvGrpSpPr/>
            <p:nvPr/>
          </p:nvGrpSpPr>
          <p:grpSpPr>
            <a:xfrm>
              <a:off x="3681451" y="2319196"/>
              <a:ext cx="2174905" cy="2174905"/>
              <a:chOff x="3739822" y="2440887"/>
              <a:chExt cx="1970936" cy="1970936"/>
            </a:xfrm>
          </p:grpSpPr>
          <p:sp>
            <p:nvSpPr>
              <p:cNvPr id="133"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34" name="椭圆 133"/>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32" name="文本框 20"/>
            <p:cNvSpPr>
              <a:spLocks noChangeArrowheads="1"/>
            </p:cNvSpPr>
            <p:nvPr/>
          </p:nvSpPr>
          <p:spPr bwMode="auto">
            <a:xfrm>
              <a:off x="3910914" y="2946233"/>
              <a:ext cx="1632586" cy="8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3600" b="1" dirty="0">
                  <a:solidFill>
                    <a:srgbClr val="F8F8F8"/>
                  </a:solidFill>
                  <a:latin typeface="Arial" panose="020B0604020202020204" pitchFamily="34" charset="0"/>
                  <a:ea typeface="微软雅黑" panose="020B0503020204020204" pitchFamily="34" charset="-122"/>
                  <a:sym typeface="微软雅黑" panose="020B0503020204020204" pitchFamily="34" charset="-122"/>
                </a:rPr>
                <a:t>目 录</a:t>
              </a:r>
            </a:p>
          </p:txBody>
        </p:sp>
      </p:grpSp>
      <p:grpSp>
        <p:nvGrpSpPr>
          <p:cNvPr id="4" name="组合 3"/>
          <p:cNvGrpSpPr/>
          <p:nvPr/>
        </p:nvGrpSpPr>
        <p:grpSpPr>
          <a:xfrm>
            <a:off x="4197987" y="796262"/>
            <a:ext cx="4421885" cy="624456"/>
            <a:chOff x="4197987" y="843558"/>
            <a:chExt cx="4421885" cy="624456"/>
          </a:xfrm>
        </p:grpSpPr>
        <p:grpSp>
          <p:nvGrpSpPr>
            <p:cNvPr id="3" name="组合 2"/>
            <p:cNvGrpSpPr/>
            <p:nvPr/>
          </p:nvGrpSpPr>
          <p:grpSpPr>
            <a:xfrm>
              <a:off x="4197987" y="843558"/>
              <a:ext cx="605833" cy="624456"/>
              <a:chOff x="4212212" y="195486"/>
              <a:chExt cx="605833" cy="624456"/>
            </a:xfrm>
          </p:grpSpPr>
          <p:grpSp>
            <p:nvGrpSpPr>
              <p:cNvPr id="67" name="组合 66"/>
              <p:cNvGrpSpPr/>
              <p:nvPr/>
            </p:nvGrpSpPr>
            <p:grpSpPr>
              <a:xfrm>
                <a:off x="4212212" y="195486"/>
                <a:ext cx="605833" cy="624456"/>
                <a:chOff x="6585478" y="1661232"/>
                <a:chExt cx="928740" cy="928740"/>
              </a:xfrm>
            </p:grpSpPr>
            <p:sp>
              <p:nvSpPr>
                <p:cNvPr id="69" name="椭圆 68"/>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0"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1" name="椭圆 70"/>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2" name="文本框 1"/>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1</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5236592" y="896402"/>
              <a:ext cx="3383280" cy="52197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背景意义与战略需求</a:t>
              </a:r>
            </a:p>
          </p:txBody>
        </p:sp>
      </p:grpSp>
      <p:grpSp>
        <p:nvGrpSpPr>
          <p:cNvPr id="5" name="组合 4"/>
          <p:cNvGrpSpPr/>
          <p:nvPr/>
        </p:nvGrpSpPr>
        <p:grpSpPr>
          <a:xfrm>
            <a:off x="4197987" y="1642333"/>
            <a:ext cx="4421885" cy="624205"/>
            <a:chOff x="4197987" y="1690223"/>
            <a:chExt cx="4421885" cy="624456"/>
          </a:xfrm>
        </p:grpSpPr>
        <p:sp>
          <p:nvSpPr>
            <p:cNvPr id="62" name="文本框 61"/>
            <p:cNvSpPr txBox="1"/>
            <p:nvPr/>
          </p:nvSpPr>
          <p:spPr>
            <a:xfrm>
              <a:off x="5236592" y="1743234"/>
              <a:ext cx="3383280" cy="522180"/>
            </a:xfrm>
            <a:prstGeom prst="rect">
              <a:avLst/>
            </a:prstGeom>
            <a:noFill/>
          </p:spPr>
          <p:txBody>
            <a:bodyPr wrap="none" rtlCol="0">
              <a:spAutoFit/>
            </a:bodyPr>
            <a:lstStyle>
              <a:defPPr>
                <a:defRPr lang="zh-CN"/>
              </a:defPPr>
              <a:lvl1pPr algn="ctr" defTabSz="685800">
                <a:defRPr sz="2800" b="1">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bg1">
                      <a:lumMod val="85000"/>
                    </a:schemeClr>
                  </a:solidFill>
                  <a:latin typeface="Arial" panose="020B0604020202020204" pitchFamily="34" charset="0"/>
                </a:rPr>
                <a:t>研究内容与技术路线</a:t>
              </a:r>
            </a:p>
          </p:txBody>
        </p:sp>
        <p:grpSp>
          <p:nvGrpSpPr>
            <p:cNvPr id="95" name="组合 94"/>
            <p:cNvGrpSpPr/>
            <p:nvPr/>
          </p:nvGrpSpPr>
          <p:grpSpPr>
            <a:xfrm>
              <a:off x="4197987" y="1690223"/>
              <a:ext cx="605833" cy="624456"/>
              <a:chOff x="4212212" y="195486"/>
              <a:chExt cx="605833" cy="624456"/>
            </a:xfrm>
          </p:grpSpPr>
          <p:grpSp>
            <p:nvGrpSpPr>
              <p:cNvPr id="96" name="组合 95"/>
              <p:cNvGrpSpPr/>
              <p:nvPr/>
            </p:nvGrpSpPr>
            <p:grpSpPr>
              <a:xfrm>
                <a:off x="4212212" y="195486"/>
                <a:ext cx="605833" cy="624456"/>
                <a:chOff x="6585478" y="1661232"/>
                <a:chExt cx="928740" cy="928740"/>
              </a:xfrm>
            </p:grpSpPr>
            <p:sp>
              <p:nvSpPr>
                <p:cNvPr id="98" name="椭圆 9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9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0" name="椭圆 9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97" name="文本框 96"/>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2</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97987" y="2488153"/>
            <a:ext cx="4421885" cy="624205"/>
            <a:chOff x="4197987" y="2536888"/>
            <a:chExt cx="4421885" cy="624456"/>
          </a:xfrm>
        </p:grpSpPr>
        <p:sp>
          <p:nvSpPr>
            <p:cNvPr id="63" name="文本框 62"/>
            <p:cNvSpPr txBox="1"/>
            <p:nvPr/>
          </p:nvSpPr>
          <p:spPr>
            <a:xfrm>
              <a:off x="5236592" y="2586629"/>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任务分工与进度安排</a:t>
              </a:r>
            </a:p>
          </p:txBody>
        </p:sp>
        <p:grpSp>
          <p:nvGrpSpPr>
            <p:cNvPr id="101" name="组合 100"/>
            <p:cNvGrpSpPr/>
            <p:nvPr/>
          </p:nvGrpSpPr>
          <p:grpSpPr>
            <a:xfrm>
              <a:off x="4197987" y="2536888"/>
              <a:ext cx="605833" cy="624456"/>
              <a:chOff x="4212212" y="195486"/>
              <a:chExt cx="605833" cy="624456"/>
            </a:xfrm>
          </p:grpSpPr>
          <p:grpSp>
            <p:nvGrpSpPr>
              <p:cNvPr id="102" name="组合 101"/>
              <p:cNvGrpSpPr/>
              <p:nvPr/>
            </p:nvGrpSpPr>
            <p:grpSpPr>
              <a:xfrm>
                <a:off x="4212212" y="195486"/>
                <a:ext cx="605833" cy="624456"/>
                <a:chOff x="6585478" y="1661232"/>
                <a:chExt cx="928740" cy="928740"/>
              </a:xfrm>
            </p:grpSpPr>
            <p:sp>
              <p:nvSpPr>
                <p:cNvPr id="104" name="椭圆 10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5"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6" name="椭圆 10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3" name="文本框 102"/>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4197987" y="3333973"/>
            <a:ext cx="4421885" cy="624205"/>
            <a:chOff x="4197987" y="3383553"/>
            <a:chExt cx="4421885" cy="624456"/>
          </a:xfrm>
        </p:grpSpPr>
        <p:sp>
          <p:nvSpPr>
            <p:cNvPr id="64" name="文本框 63"/>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tx1"/>
                  </a:solidFill>
                  <a:latin typeface="Arial" panose="020B0604020202020204" pitchFamily="34" charset="0"/>
                  <a:ea typeface="微软雅黑" panose="020B0503020204020204" pitchFamily="34" charset="-122"/>
                  <a:sym typeface="+mn-ea"/>
                </a:rPr>
                <a:t>研发团队与工作基础</a:t>
              </a:r>
            </a:p>
          </p:txBody>
        </p:sp>
        <p:grpSp>
          <p:nvGrpSpPr>
            <p:cNvPr id="107" name="组合 106"/>
            <p:cNvGrpSpPr/>
            <p:nvPr/>
          </p:nvGrpSpPr>
          <p:grpSpPr>
            <a:xfrm>
              <a:off x="4197987" y="3383553"/>
              <a:ext cx="605833" cy="624456"/>
              <a:chOff x="4212212" y="195486"/>
              <a:chExt cx="605833" cy="624456"/>
            </a:xfrm>
          </p:grpSpPr>
          <p:grpSp>
            <p:nvGrpSpPr>
              <p:cNvPr id="108" name="组合 107"/>
              <p:cNvGrpSpPr/>
              <p:nvPr/>
            </p:nvGrpSpPr>
            <p:grpSpPr>
              <a:xfrm>
                <a:off x="4212212" y="195486"/>
                <a:ext cx="605833" cy="624456"/>
                <a:chOff x="6585478" y="1661232"/>
                <a:chExt cx="928740" cy="928740"/>
              </a:xfrm>
            </p:grpSpPr>
            <p:sp>
              <p:nvSpPr>
                <p:cNvPr id="110" name="椭圆 10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1"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2" name="椭圆 11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9" name="文本框 108"/>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4</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6" name="组合 65"/>
          <p:cNvGrpSpPr/>
          <p:nvPr/>
        </p:nvGrpSpPr>
        <p:grpSpPr>
          <a:xfrm>
            <a:off x="4197987" y="4179793"/>
            <a:ext cx="4421885" cy="624205"/>
            <a:chOff x="4197987" y="3383553"/>
            <a:chExt cx="4421885" cy="624456"/>
          </a:xfrm>
        </p:grpSpPr>
        <p:sp>
          <p:nvSpPr>
            <p:cNvPr id="68" name="文本框 67"/>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预期成果与风险分析</a:t>
              </a:r>
            </a:p>
          </p:txBody>
        </p:sp>
        <p:grpSp>
          <p:nvGrpSpPr>
            <p:cNvPr id="72" name="组合 71"/>
            <p:cNvGrpSpPr/>
            <p:nvPr/>
          </p:nvGrpSpPr>
          <p:grpSpPr>
            <a:xfrm>
              <a:off x="4197987" y="3383553"/>
              <a:ext cx="605833" cy="624456"/>
              <a:chOff x="4212212" y="195486"/>
              <a:chExt cx="605833" cy="624456"/>
            </a:xfrm>
          </p:grpSpPr>
          <p:grpSp>
            <p:nvGrpSpPr>
              <p:cNvPr id="73" name="组合 72"/>
              <p:cNvGrpSpPr/>
              <p:nvPr/>
            </p:nvGrpSpPr>
            <p:grpSpPr>
              <a:xfrm>
                <a:off x="4212212" y="195486"/>
                <a:ext cx="605833" cy="624456"/>
                <a:chOff x="6585478" y="1661232"/>
                <a:chExt cx="928740" cy="928740"/>
              </a:xfrm>
            </p:grpSpPr>
            <p:sp>
              <p:nvSpPr>
                <p:cNvPr id="75" name="椭圆 74"/>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6"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7" name="椭圆 76"/>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74" name="文本框 73"/>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107504" y="1"/>
            <a:ext cx="9036496" cy="648000"/>
            <a:chOff x="107504" y="1"/>
            <a:chExt cx="4895528" cy="648000"/>
          </a:xfrm>
        </p:grpSpPr>
        <p:sp>
          <p:nvSpPr>
            <p:cNvPr id="88" name="文本框 87"/>
            <p:cNvSpPr txBox="1"/>
            <p:nvPr/>
          </p:nvSpPr>
          <p:spPr>
            <a:xfrm>
              <a:off x="302556" y="1"/>
              <a:ext cx="4700476" cy="648000"/>
            </a:xfrm>
            <a:prstGeom prst="rect">
              <a:avLst/>
            </a:prstGeom>
            <a:solidFill>
              <a:srgbClr val="0069B8"/>
            </a:solidFill>
          </p:spPr>
          <p:txBody>
            <a:bodyPr wrap="square" rtlCol="0">
              <a:spAutoFit/>
            </a:bodyPr>
            <a:lstStyle/>
            <a:p>
              <a:endParaRPr lang="zh-CN" altLang="en-US" sz="1500" dirty="0"/>
            </a:p>
          </p:txBody>
        </p:sp>
        <p:sp>
          <p:nvSpPr>
            <p:cNvPr id="89" name="Text Box 18"/>
            <p:cNvSpPr txBox="1">
              <a:spLocks noChangeArrowheads="1"/>
            </p:cNvSpPr>
            <p:nvPr/>
          </p:nvSpPr>
          <p:spPr bwMode="gray">
            <a:xfrm>
              <a:off x="107504" y="51470"/>
              <a:ext cx="48955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ea typeface="微软雅黑" panose="020B0503020204020204" pitchFamily="34" charset="-122"/>
                </a:rPr>
                <a:t>汇报大纲</a:t>
              </a:r>
            </a:p>
          </p:txBody>
        </p:sp>
      </p:grpSp>
    </p:spTree>
  </p:cSld>
  <p:clrMapOvr>
    <a:masterClrMapping/>
  </p:clrMapOvr>
  <mc:AlternateContent xmlns:mc="http://schemas.openxmlformats.org/markup-compatibility/2006" xmlns:p14="http://schemas.microsoft.com/office/powerpoint/2010/main">
    <mc:Choice Requires="p14">
      <p:transition p14:dur="10" advTm="2506"/>
    </mc:Choice>
    <mc:Fallback xmlns="">
      <p:transition advTm="250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6628B5D5-1454-4B83-83CB-AA4CDDB1394E}" type="slidenum">
              <a:rPr lang="zh-CN" altLang="en-US" smtClean="0"/>
              <a:t>22</a:t>
            </a:fld>
            <a:endParaRPr lang="zh-CN" altLang="en-US"/>
          </a:p>
        </p:txBody>
      </p:sp>
      <p:sp>
        <p:nvSpPr>
          <p:cNvPr id="8" name="内容占位符 2"/>
          <p:cNvSpPr txBox="1"/>
          <p:nvPr/>
        </p:nvSpPr>
        <p:spPr bwMode="auto">
          <a:xfrm>
            <a:off x="107504" y="751829"/>
            <a:ext cx="7488831" cy="1728243"/>
          </a:xfrm>
          <a:prstGeom prst="rect">
            <a:avLst/>
          </a:prstGeom>
          <a:noFill/>
          <a:ln w="9525">
            <a:noFill/>
            <a:miter lim="800000"/>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algn="just" defTabSz="779145">
              <a:lnSpc>
                <a:spcPct val="120000"/>
              </a:lnSpc>
              <a:spcBef>
                <a:spcPct val="15000"/>
              </a:spcBef>
              <a:spcAft>
                <a:spcPts val="300"/>
              </a:spcAft>
              <a:buClr>
                <a:srgbClr val="C00000"/>
              </a:buClr>
              <a:buNone/>
              <a:defRPr/>
            </a:pPr>
            <a:r>
              <a:rPr kumimoji="1" lang="zh-CN" altLang="en-US" sz="1700" b="1" dirty="0">
                <a:latin typeface="微软雅黑" panose="020B0503020204020204" pitchFamily="34" charset="-122"/>
                <a:ea typeface="微软雅黑" panose="020B0503020204020204" pitchFamily="34" charset="-122"/>
                <a:cs typeface="Times New Roman" panose="02020603050405020304" pitchFamily="18" charset="0"/>
              </a:rPr>
              <a:t>徐天衡，中科院上海高等研究院，研究员</a:t>
            </a:r>
            <a:r>
              <a:rPr kumimoji="1" lang="en-US" altLang="zh-CN" sz="17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700" b="1" dirty="0">
                <a:latin typeface="微软雅黑" panose="020B0503020204020204" pitchFamily="34" charset="-122"/>
                <a:ea typeface="微软雅黑" panose="020B0503020204020204" pitchFamily="34" charset="-122"/>
                <a:cs typeface="Times New Roman" panose="02020603050405020304" pitchFamily="18" charset="0"/>
              </a:rPr>
              <a:t>博导</a:t>
            </a:r>
            <a:r>
              <a:rPr kumimoji="1" lang="en-US" altLang="zh-CN" sz="17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700" b="1" dirty="0">
                <a:latin typeface="微软雅黑" panose="020B0503020204020204" pitchFamily="34" charset="-122"/>
                <a:ea typeface="微软雅黑" panose="020B0503020204020204" pitchFamily="34" charset="-122"/>
                <a:cs typeface="Times New Roman" panose="02020603050405020304" pitchFamily="18" charset="0"/>
              </a:rPr>
              <a:t>智能信息中心副主任</a:t>
            </a:r>
            <a:endParaRPr kumimoji="1" lang="en-US" altLang="zh-CN" sz="17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457200" algn="just" defTabSz="779145">
              <a:lnSpc>
                <a:spcPct val="120000"/>
              </a:lnSpc>
              <a:spcBef>
                <a:spcPct val="15000"/>
              </a:spcBef>
              <a:buClr>
                <a:srgbClr val="C00000"/>
              </a:buClr>
              <a:buNone/>
              <a:defRPr/>
            </a:pP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近五年主持重要科技攻关项目二十余项，累计主持经费</a:t>
            </a:r>
            <a:r>
              <a:rPr kumimoji="1" lang="en-US" altLang="zh-CN"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6700</a:t>
            </a:r>
            <a:r>
              <a:rPr kumimoji="1"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余万</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。在</a:t>
            </a:r>
            <a:r>
              <a:rPr kumimoji="1" lang="en-US" altLang="zh-CN"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IEEE </a:t>
            </a:r>
            <a:r>
              <a:rPr kumimoji="1" lang="en-US" altLang="zh-CN" sz="1700" dirty="0" err="1">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IoTJ</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IEEE TWC</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IEEE WCM</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等领域旗舰期刊发表论文</a:t>
            </a:r>
            <a:r>
              <a:rPr kumimoji="1" lang="en-US" altLang="zh-CN"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70</a:t>
            </a:r>
            <a:r>
              <a:rPr kumimoji="1"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余篇</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，申请发明专利</a:t>
            </a:r>
            <a:r>
              <a:rPr kumimoji="1" lang="en-US" altLang="zh-CN"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40</a:t>
            </a:r>
            <a:r>
              <a:rPr kumimoji="1"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余项</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，成功实现市场转化</a:t>
            </a:r>
            <a:r>
              <a:rPr kumimoji="1" lang="en-US" altLang="zh-CN"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a:t>
            </a:r>
            <a:r>
              <a:rPr kumimoji="1" lang="zh-CN" altLang="en-US"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1700" dirty="0">
              <a:solidFill>
                <a:srgbClr val="35249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323528" y="2290659"/>
            <a:ext cx="7851080" cy="461665"/>
          </a:xfrm>
          <a:prstGeom prst="rect">
            <a:avLst/>
          </a:prstGeom>
        </p:spPr>
        <p:txBody>
          <a:bodyPr wrap="square">
            <a:spAutoFit/>
          </a:bodyPr>
          <a:lstStyle/>
          <a:p>
            <a:pPr algn="ctr" defTabSz="779145" eaLnBrk="0" fontAlgn="auto" hangingPunct="0">
              <a:spcBef>
                <a:spcPts val="0"/>
              </a:spcBef>
              <a:spcAft>
                <a:spcPts val="0"/>
              </a:spcAft>
              <a:defRPr/>
            </a:pPr>
            <a:r>
              <a:rPr lang="zh-CN" altLang="en-US" sz="1575"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国际奖项</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575"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项</a:t>
            </a:r>
            <a:r>
              <a:rPr lang="zh-CN" altLang="en-US" sz="1575"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，国家级人才计划</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575"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项</a:t>
            </a:r>
            <a:r>
              <a:rPr lang="zh-CN" altLang="en-US" sz="1575"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575"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省部级人才计划</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575"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项</a:t>
            </a:r>
            <a:r>
              <a:rPr lang="zh-CN" altLang="en-US" sz="1575"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，省部级一等奖</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6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项</a:t>
            </a:r>
            <a:endParaRPr lang="zh-CN" altLang="en-US" sz="1575"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1960172447"/>
              </p:ext>
            </p:extLst>
          </p:nvPr>
        </p:nvGraphicFramePr>
        <p:xfrm>
          <a:off x="549896" y="2836388"/>
          <a:ext cx="8136904" cy="2199640"/>
        </p:xfrm>
        <a:graphic>
          <a:graphicData uri="http://schemas.openxmlformats.org/drawingml/2006/table">
            <a:tbl>
              <a:tblPr firstRow="1" bandRow="1"/>
              <a:tblGrid>
                <a:gridCol w="8136904">
                  <a:extLst>
                    <a:ext uri="{9D8B030D-6E8A-4147-A177-3AD203B41FA5}">
                      <a16:colId xmlns:a16="http://schemas.microsoft.com/office/drawing/2014/main" val="20000"/>
                    </a:ext>
                  </a:extLst>
                </a:gridCol>
              </a:tblGrid>
              <a:tr h="185420">
                <a:tc>
                  <a:txBody>
                    <a:bodyPr/>
                    <a:lstStyle/>
                    <a:p>
                      <a:pPr marL="285750" marR="0" lvl="0" indent="-285750" algn="l" defTabSz="779145" rtl="0" eaLnBrk="1" fontAlgn="auto" latinLnBrk="0" hangingPunct="1">
                        <a:lnSpc>
                          <a:spcPct val="100000"/>
                        </a:lnSpc>
                        <a:spcBef>
                          <a:spcPts val="0"/>
                        </a:spcBef>
                        <a:spcAft>
                          <a:spcPts val="0"/>
                        </a:spcAft>
                        <a:buClrTx/>
                        <a:buSzPct val="100000"/>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国家青年人才</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托举计划</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全国</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200</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人</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，信息领域的</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中科院首次</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txBody>
                  <a:tcP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0"/>
                  </a:ext>
                </a:extLst>
              </a:tr>
              <a:tr h="185420">
                <a:tc>
                  <a:txBody>
                    <a:bodyPr/>
                    <a:lstStyle/>
                    <a:p>
                      <a:pPr marL="285750" marR="0" lvl="0" indent="-285750" algn="l" defTabSz="779145" rtl="0" eaLnBrk="1" fontAlgn="auto" latinLnBrk="0" hangingPunct="1">
                        <a:lnSpc>
                          <a:spcPct val="100000"/>
                        </a:lnSpc>
                        <a:spcBef>
                          <a:spcPts val="0"/>
                        </a:spcBef>
                        <a:spcAft>
                          <a:spcPts val="0"/>
                        </a:spcAft>
                        <a:buClrTx/>
                        <a:buSzPct val="100000"/>
                        <a:buFont typeface="Wingdings" panose="05000000000000000000" pitchFamily="2" charset="2"/>
                        <a:buChar char="l"/>
                        <a:defRPr/>
                      </a:pPr>
                      <a:r>
                        <a:rPr lang="zh-CN" altLang="en-US" sz="1800" b="0" kern="1200" dirty="0">
                          <a:solidFill>
                            <a:schemeClr val="tx1"/>
                          </a:solidFill>
                          <a:latin typeface="微软雅黑" panose="020B0503020204020204" pitchFamily="34" charset="-122"/>
                          <a:ea typeface="微软雅黑" panose="020B0503020204020204" pitchFamily="34" charset="-122"/>
                          <a:cs typeface="+mn-cs"/>
                        </a:rPr>
                        <a:t>上海市科技系统</a:t>
                      </a:r>
                      <a:r>
                        <a:rPr lang="zh-CN" altLang="en-US" sz="1800" b="1" kern="1200" dirty="0">
                          <a:solidFill>
                            <a:srgbClr val="C00000"/>
                          </a:solidFill>
                          <a:latin typeface="微软雅黑" panose="020B0503020204020204" pitchFamily="34" charset="-122"/>
                          <a:ea typeface="微软雅黑" panose="020B0503020204020204" pitchFamily="34" charset="-122"/>
                          <a:cs typeface="+mn-cs"/>
                        </a:rPr>
                        <a:t>青年五四奖章</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1800" b="0" kern="1200" dirty="0">
                          <a:solidFill>
                            <a:schemeClr val="tx1"/>
                          </a:solidFill>
                          <a:latin typeface="微软雅黑" panose="020B0503020204020204" pitchFamily="34" charset="-122"/>
                          <a:ea typeface="微软雅黑" panose="020B0503020204020204" pitchFamily="34" charset="-122"/>
                          <a:cs typeface="+mn-cs"/>
                        </a:rPr>
                        <a:t>2023</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a:t>
                      </a:r>
                      <a:r>
                        <a:rPr lang="zh-CN" altLang="en-US" sz="1800" b="1" kern="1200" dirty="0">
                          <a:solidFill>
                            <a:srgbClr val="C00000"/>
                          </a:solidFill>
                          <a:latin typeface="微软雅黑" panose="020B0503020204020204" pitchFamily="34" charset="-122"/>
                          <a:ea typeface="微软雅黑" panose="020B0503020204020204" pitchFamily="34" charset="-122"/>
                          <a:cs typeface="+mn-cs"/>
                        </a:rPr>
                        <a:t>上海市仅</a:t>
                      </a:r>
                      <a:r>
                        <a:rPr lang="en-US" altLang="zh-CN" sz="1800" b="1" kern="1200" dirty="0">
                          <a:solidFill>
                            <a:srgbClr val="C00000"/>
                          </a:solidFill>
                          <a:latin typeface="微软雅黑" panose="020B0503020204020204" pitchFamily="34" charset="-122"/>
                          <a:ea typeface="微软雅黑" panose="020B0503020204020204" pitchFamily="34" charset="-122"/>
                          <a:cs typeface="+mn-cs"/>
                        </a:rPr>
                        <a:t>14</a:t>
                      </a:r>
                      <a:r>
                        <a:rPr lang="zh-CN" altLang="en-US" sz="1800" b="1" kern="1200" dirty="0">
                          <a:solidFill>
                            <a:srgbClr val="C00000"/>
                          </a:solidFill>
                          <a:latin typeface="微软雅黑" panose="020B0503020204020204" pitchFamily="34" charset="-122"/>
                          <a:ea typeface="微软雅黑" panose="020B0503020204020204" pitchFamily="34" charset="-122"/>
                          <a:cs typeface="+mn-cs"/>
                        </a:rPr>
                        <a:t>人</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a:t>
                      </a:r>
                    </a:p>
                  </a:txBody>
                  <a:tcP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1"/>
                  </a:ext>
                </a:extLst>
              </a:tr>
              <a:tr h="185420">
                <a:tc>
                  <a:txBody>
                    <a:bodyPr/>
                    <a:lstStyle>
                      <a:lvl1pPr marL="0" algn="l" defTabSz="514350" rtl="0" eaLnBrk="1" latinLnBrk="0" hangingPunct="1">
                        <a:defRPr sz="1015" kern="1200">
                          <a:solidFill>
                            <a:schemeClr val="dk1"/>
                          </a:solidFill>
                          <a:latin typeface="Calibri" panose="020F0502020204030204"/>
                        </a:defRPr>
                      </a:lvl1pPr>
                      <a:lvl2pPr marL="257175" algn="l" defTabSz="514350" rtl="0" eaLnBrk="1" latinLnBrk="0" hangingPunct="1">
                        <a:defRPr sz="1015" kern="1200">
                          <a:solidFill>
                            <a:schemeClr val="dk1"/>
                          </a:solidFill>
                          <a:latin typeface="Calibri" panose="020F0502020204030204"/>
                        </a:defRPr>
                      </a:lvl2pPr>
                      <a:lvl3pPr marL="514350" algn="l" defTabSz="514350" rtl="0" eaLnBrk="1" latinLnBrk="0" hangingPunct="1">
                        <a:defRPr sz="1015" kern="1200">
                          <a:solidFill>
                            <a:schemeClr val="dk1"/>
                          </a:solidFill>
                          <a:latin typeface="Calibri" panose="020F0502020204030204"/>
                        </a:defRPr>
                      </a:lvl3pPr>
                      <a:lvl4pPr marL="771525" algn="l" defTabSz="514350" rtl="0" eaLnBrk="1" latinLnBrk="0" hangingPunct="1">
                        <a:defRPr sz="1015" kern="1200">
                          <a:solidFill>
                            <a:schemeClr val="dk1"/>
                          </a:solidFill>
                          <a:latin typeface="Calibri" panose="020F0502020204030204"/>
                        </a:defRPr>
                      </a:lvl4pPr>
                      <a:lvl5pPr marL="1028700" algn="l" defTabSz="514350" rtl="0" eaLnBrk="1" latinLnBrk="0" hangingPunct="1">
                        <a:defRPr sz="1015" kern="1200">
                          <a:solidFill>
                            <a:schemeClr val="dk1"/>
                          </a:solidFill>
                          <a:latin typeface="Calibri" panose="020F0502020204030204"/>
                        </a:defRPr>
                      </a:lvl5pPr>
                      <a:lvl6pPr marL="1285875" algn="l" defTabSz="514350" rtl="0" eaLnBrk="1" latinLnBrk="0" hangingPunct="1">
                        <a:defRPr sz="1015" kern="1200">
                          <a:solidFill>
                            <a:schemeClr val="dk1"/>
                          </a:solidFill>
                          <a:latin typeface="Calibri" panose="020F0502020204030204"/>
                        </a:defRPr>
                      </a:lvl6pPr>
                      <a:lvl7pPr marL="1543050" algn="l" defTabSz="514350" rtl="0" eaLnBrk="1" latinLnBrk="0" hangingPunct="1">
                        <a:defRPr sz="1015" kern="1200">
                          <a:solidFill>
                            <a:schemeClr val="dk1"/>
                          </a:solidFill>
                          <a:latin typeface="Calibri" panose="020F0502020204030204"/>
                        </a:defRPr>
                      </a:lvl7pPr>
                      <a:lvl8pPr marL="1800225" algn="l" defTabSz="514350" rtl="0" eaLnBrk="1" latinLnBrk="0" hangingPunct="1">
                        <a:defRPr sz="1015" kern="1200">
                          <a:solidFill>
                            <a:schemeClr val="dk1"/>
                          </a:solidFill>
                          <a:latin typeface="Calibri" panose="020F0502020204030204"/>
                        </a:defRPr>
                      </a:lvl8pPr>
                      <a:lvl9pPr marL="2057400" algn="l" defTabSz="514350" rtl="0" eaLnBrk="1" latinLnBrk="0" hangingPunct="1">
                        <a:defRPr sz="1015" kern="1200">
                          <a:solidFill>
                            <a:schemeClr val="dk1"/>
                          </a:solidFill>
                          <a:latin typeface="Calibri" panose="020F0502020204030204"/>
                        </a:defRPr>
                      </a:lvl9pPr>
                    </a:lstStyle>
                    <a:p>
                      <a:pPr marL="285750" marR="0" indent="-285750" algn="l" defTabSz="779145" rtl="0" eaLnBrk="1" fontAlgn="auto" latinLnBrk="0" hangingPunct="1">
                        <a:lnSpc>
                          <a:spcPct val="100000"/>
                        </a:lnSpc>
                        <a:spcBef>
                          <a:spcPts val="0"/>
                        </a:spcBef>
                        <a:spcAft>
                          <a:spcPts val="0"/>
                        </a:spcAft>
                        <a:buClrTx/>
                        <a:buSzPct val="100000"/>
                        <a:buFont typeface="Wingdings" panose="05000000000000000000" pitchFamily="2" charset="2"/>
                        <a:buChar char="l"/>
                        <a:defRPr/>
                      </a:pPr>
                      <a:r>
                        <a:rPr lang="zh-CN" altLang="en-US" sz="1800" b="0" dirty="0">
                          <a:solidFill>
                            <a:schemeClr val="tx1"/>
                          </a:solidFill>
                          <a:latin typeface="微软雅黑" panose="020B0503020204020204" pitchFamily="34" charset="-122"/>
                          <a:ea typeface="微软雅黑" panose="020B0503020204020204" pitchFamily="34" charset="-122"/>
                        </a:rPr>
                        <a:t>上海市青年科技</a:t>
                      </a:r>
                      <a:r>
                        <a:rPr lang="zh-CN" altLang="en-US" sz="1800" b="1" dirty="0">
                          <a:solidFill>
                            <a:srgbClr val="C00000"/>
                          </a:solidFill>
                          <a:latin typeface="微软雅黑" panose="020B0503020204020204" pitchFamily="34" charset="-122"/>
                          <a:ea typeface="微软雅黑" panose="020B0503020204020204" pitchFamily="34" charset="-122"/>
                        </a:rPr>
                        <a:t>启明星</a:t>
                      </a:r>
                      <a:r>
                        <a:rPr lang="zh-CN" altLang="en-US" sz="1800" b="0" dirty="0">
                          <a:solidFill>
                            <a:schemeClr val="tx1"/>
                          </a:solidFill>
                          <a:latin typeface="微软雅黑" panose="020B0503020204020204" pitchFamily="34" charset="-122"/>
                          <a:ea typeface="微软雅黑" panose="020B0503020204020204" pitchFamily="34" charset="-122"/>
                        </a:rPr>
                        <a:t>（</a:t>
                      </a:r>
                      <a:r>
                        <a:rPr lang="en-US" altLang="zh-CN" sz="1800" b="0" dirty="0">
                          <a:solidFill>
                            <a:schemeClr val="tx1"/>
                          </a:solidFill>
                          <a:latin typeface="微软雅黑" panose="020B0503020204020204" pitchFamily="34" charset="-122"/>
                          <a:ea typeface="微软雅黑" panose="020B0503020204020204" pitchFamily="34" charset="-122"/>
                        </a:rPr>
                        <a:t>2021</a:t>
                      </a:r>
                      <a:r>
                        <a:rPr lang="zh-CN" altLang="en-US" sz="1800" b="0" dirty="0">
                          <a:solidFill>
                            <a:schemeClr val="tx1"/>
                          </a:solidFill>
                          <a:latin typeface="微软雅黑" panose="020B0503020204020204" pitchFamily="34" charset="-122"/>
                          <a:ea typeface="微软雅黑" panose="020B0503020204020204" pitchFamily="34" charset="-122"/>
                        </a:rPr>
                        <a:t>）</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lnL w="12700" cmpd="sng">
                      <a:solidFill>
                        <a:srgbClr val="4F81BD"/>
                      </a:solidFill>
                    </a:lnL>
                    <a:lnR w="12700" cmpd="sng">
                      <a:solidFill>
                        <a:srgbClr val="4F81BD"/>
                      </a:solidFill>
                    </a:lnR>
                    <a:lnT w="12700" cmpd="sng">
                      <a:solidFill>
                        <a:srgbClr val="4F81BD"/>
                      </a:solidFill>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2"/>
                  </a:ext>
                </a:extLst>
              </a:tr>
              <a:tr h="185420">
                <a:tc>
                  <a:txBody>
                    <a:bodyPr/>
                    <a:lstStyle/>
                    <a:p>
                      <a:pPr marL="285750" marR="0" indent="-285750" algn="l" defTabSz="779145" rtl="0" eaLnBrk="1" fontAlgn="auto" latinLnBrk="0" hangingPunct="1">
                        <a:lnSpc>
                          <a:spcPct val="100000"/>
                        </a:lnSpc>
                        <a:spcBef>
                          <a:spcPts val="0"/>
                        </a:spcBef>
                        <a:spcAft>
                          <a:spcPts val="0"/>
                        </a:spcAft>
                        <a:buClrTx/>
                        <a:buSzPct val="100000"/>
                        <a:buFont typeface="Wingdings" panose="05000000000000000000" pitchFamily="2" charset="2"/>
                        <a:buChar char="l"/>
                        <a:tabLst/>
                        <a:defRPr/>
                      </a:pPr>
                      <a:r>
                        <a:rPr lang="zh-CN" altLang="en-US" sz="1800" b="0" dirty="0">
                          <a:solidFill>
                            <a:schemeClr val="tx1"/>
                          </a:solidFill>
                          <a:latin typeface="微软雅黑" panose="020B0503020204020204" pitchFamily="34" charset="-122"/>
                          <a:ea typeface="微软雅黑" panose="020B0503020204020204" pitchFamily="34" charset="-122"/>
                        </a:rPr>
                        <a:t>上海市技术发明</a:t>
                      </a:r>
                      <a:r>
                        <a:rPr lang="zh-CN" altLang="en-US" sz="1800" b="1" dirty="0">
                          <a:solidFill>
                            <a:srgbClr val="C00000"/>
                          </a:solidFill>
                          <a:latin typeface="微软雅黑" panose="020B0503020204020204" pitchFamily="34" charset="-122"/>
                          <a:ea typeface="微软雅黑" panose="020B0503020204020204" pitchFamily="34" charset="-122"/>
                        </a:rPr>
                        <a:t>一等奖 </a:t>
                      </a:r>
                      <a:r>
                        <a:rPr lang="en-US" altLang="zh-CN" sz="1800" b="0" dirty="0">
                          <a:solidFill>
                            <a:schemeClr val="tx1"/>
                          </a:solidFill>
                          <a:latin typeface="微软雅黑" panose="020B0503020204020204" pitchFamily="34" charset="-122"/>
                          <a:ea typeface="微软雅黑" panose="020B0503020204020204" pitchFamily="34" charset="-122"/>
                        </a:rPr>
                        <a:t>2</a:t>
                      </a:r>
                      <a:r>
                        <a:rPr lang="zh-CN" altLang="en-US" sz="1800" b="0" dirty="0">
                          <a:solidFill>
                            <a:schemeClr val="tx1"/>
                          </a:solidFill>
                          <a:latin typeface="微软雅黑" panose="020B0503020204020204" pitchFamily="34" charset="-122"/>
                          <a:ea typeface="微软雅黑" panose="020B0503020204020204" pitchFamily="34" charset="-122"/>
                        </a:rPr>
                        <a:t>次（</a:t>
                      </a:r>
                      <a:r>
                        <a:rPr lang="en-US" altLang="zh-CN" sz="1800" b="0" dirty="0">
                          <a:solidFill>
                            <a:schemeClr val="tx1"/>
                          </a:solidFill>
                          <a:latin typeface="微软雅黑" panose="020B0503020204020204" pitchFamily="34" charset="-122"/>
                          <a:ea typeface="微软雅黑" panose="020B0503020204020204" pitchFamily="34" charset="-122"/>
                        </a:rPr>
                        <a:t>2020</a:t>
                      </a:r>
                      <a:r>
                        <a:rPr lang="zh-CN" altLang="en-US" sz="1800" b="0" dirty="0">
                          <a:solidFill>
                            <a:schemeClr val="tx1"/>
                          </a:solidFill>
                          <a:latin typeface="微软雅黑" panose="020B0503020204020204" pitchFamily="34" charset="-122"/>
                          <a:ea typeface="微软雅黑" panose="020B0503020204020204" pitchFamily="34" charset="-122"/>
                        </a:rPr>
                        <a:t>年度</a:t>
                      </a:r>
                      <a:r>
                        <a:rPr lang="en-US" altLang="zh-CN" sz="1800" b="0" dirty="0">
                          <a:solidFill>
                            <a:schemeClr val="tx1"/>
                          </a:solidFill>
                          <a:latin typeface="微软雅黑" panose="020B0503020204020204" pitchFamily="34" charset="-122"/>
                          <a:ea typeface="微软雅黑" panose="020B0503020204020204" pitchFamily="34" charset="-122"/>
                        </a:rPr>
                        <a:t>/2022</a:t>
                      </a:r>
                      <a:r>
                        <a:rPr lang="zh-CN" altLang="en-US" sz="1800" b="0" dirty="0">
                          <a:solidFill>
                            <a:schemeClr val="tx1"/>
                          </a:solidFill>
                          <a:latin typeface="微软雅黑" panose="020B0503020204020204" pitchFamily="34" charset="-122"/>
                          <a:ea typeface="微软雅黑" panose="020B0503020204020204" pitchFamily="34" charset="-122"/>
                        </a:rPr>
                        <a:t>年度）</a:t>
                      </a:r>
                    </a:p>
                  </a:txBody>
                  <a:tcPr>
                    <a:lnL w="12700" cmpd="sng">
                      <a:solidFill>
                        <a:srgbClr val="4F81BD"/>
                      </a:solidFill>
                    </a:lnL>
                    <a:lnR w="12700" cmpd="sng">
                      <a:solidFill>
                        <a:srgbClr val="4F81BD"/>
                      </a:solid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185420">
                <a:tc>
                  <a:txBody>
                    <a:bodyPr/>
                    <a:lstStyle/>
                    <a:p>
                      <a:pPr marL="285750" marR="0" indent="-285750" algn="l" defTabSz="779145" rtl="0" eaLnBrk="1" fontAlgn="auto" latinLnBrk="0" hangingPunct="1">
                        <a:lnSpc>
                          <a:spcPct val="100000"/>
                        </a:lnSpc>
                        <a:spcBef>
                          <a:spcPts val="0"/>
                        </a:spcBef>
                        <a:spcAft>
                          <a:spcPts val="0"/>
                        </a:spcAft>
                        <a:buClrTx/>
                        <a:buSzPct val="100000"/>
                        <a:buFont typeface="Wingdings" panose="05000000000000000000" pitchFamily="2" charset="2"/>
                        <a:buChar char="l"/>
                        <a:defRPr/>
                      </a:pP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Springer MONAMI</a:t>
                      </a:r>
                      <a:r>
                        <a:rPr lang="en-US" altLang="zh-CN" sz="1800" b="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baseline="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Best Paper Award </a:t>
                      </a:r>
                      <a:r>
                        <a:rPr lang="en-US" altLang="zh-CN" sz="1800" b="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第</a:t>
                      </a:r>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完成人，</a:t>
                      </a:r>
                      <a:r>
                        <a:rPr lang="en-US" altLang="zh-CN" sz="1800" b="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1800" b="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baseline="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中科院首次</a:t>
                      </a:r>
                      <a:r>
                        <a:rPr lang="en-US" altLang="zh-CN" sz="1800" b="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solidFill>
                        <a:srgbClr val="4F81BD"/>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4"/>
                  </a:ext>
                </a:extLst>
              </a:tr>
              <a:tr h="370840">
                <a:tc>
                  <a:txBody>
                    <a:bodyPr/>
                    <a:lstStyle>
                      <a:lvl1pPr marL="0" algn="l" defTabSz="514350" rtl="0" eaLnBrk="1" latinLnBrk="0" hangingPunct="1">
                        <a:defRPr sz="1015" kern="1200">
                          <a:solidFill>
                            <a:schemeClr val="dk1"/>
                          </a:solidFill>
                          <a:latin typeface="Calibri" panose="020F0502020204030204"/>
                        </a:defRPr>
                      </a:lvl1pPr>
                      <a:lvl2pPr marL="257175" algn="l" defTabSz="514350" rtl="0" eaLnBrk="1" latinLnBrk="0" hangingPunct="1">
                        <a:defRPr sz="1015" kern="1200">
                          <a:solidFill>
                            <a:schemeClr val="dk1"/>
                          </a:solidFill>
                          <a:latin typeface="Calibri" panose="020F0502020204030204"/>
                        </a:defRPr>
                      </a:lvl2pPr>
                      <a:lvl3pPr marL="514350" algn="l" defTabSz="514350" rtl="0" eaLnBrk="1" latinLnBrk="0" hangingPunct="1">
                        <a:defRPr sz="1015" kern="1200">
                          <a:solidFill>
                            <a:schemeClr val="dk1"/>
                          </a:solidFill>
                          <a:latin typeface="Calibri" panose="020F0502020204030204"/>
                        </a:defRPr>
                      </a:lvl3pPr>
                      <a:lvl4pPr marL="771525" algn="l" defTabSz="514350" rtl="0" eaLnBrk="1" latinLnBrk="0" hangingPunct="1">
                        <a:defRPr sz="1015" kern="1200">
                          <a:solidFill>
                            <a:schemeClr val="dk1"/>
                          </a:solidFill>
                          <a:latin typeface="Calibri" panose="020F0502020204030204"/>
                        </a:defRPr>
                      </a:lvl4pPr>
                      <a:lvl5pPr marL="1028700" algn="l" defTabSz="514350" rtl="0" eaLnBrk="1" latinLnBrk="0" hangingPunct="1">
                        <a:defRPr sz="1015" kern="1200">
                          <a:solidFill>
                            <a:schemeClr val="dk1"/>
                          </a:solidFill>
                          <a:latin typeface="Calibri" panose="020F0502020204030204"/>
                        </a:defRPr>
                      </a:lvl5pPr>
                      <a:lvl6pPr marL="1285875" algn="l" defTabSz="514350" rtl="0" eaLnBrk="1" latinLnBrk="0" hangingPunct="1">
                        <a:defRPr sz="1015" kern="1200">
                          <a:solidFill>
                            <a:schemeClr val="dk1"/>
                          </a:solidFill>
                          <a:latin typeface="Calibri" panose="020F0502020204030204"/>
                        </a:defRPr>
                      </a:lvl6pPr>
                      <a:lvl7pPr marL="1543050" algn="l" defTabSz="514350" rtl="0" eaLnBrk="1" latinLnBrk="0" hangingPunct="1">
                        <a:defRPr sz="1015" kern="1200">
                          <a:solidFill>
                            <a:schemeClr val="dk1"/>
                          </a:solidFill>
                          <a:latin typeface="Calibri" panose="020F0502020204030204"/>
                        </a:defRPr>
                      </a:lvl7pPr>
                      <a:lvl8pPr marL="1800225" algn="l" defTabSz="514350" rtl="0" eaLnBrk="1" latinLnBrk="0" hangingPunct="1">
                        <a:defRPr sz="1015" kern="1200">
                          <a:solidFill>
                            <a:schemeClr val="dk1"/>
                          </a:solidFill>
                          <a:latin typeface="Calibri" panose="020F0502020204030204"/>
                        </a:defRPr>
                      </a:lvl8pPr>
                      <a:lvl9pPr marL="2057400" algn="l" defTabSz="514350" rtl="0" eaLnBrk="1" latinLnBrk="0" hangingPunct="1">
                        <a:defRPr sz="1015" kern="1200">
                          <a:solidFill>
                            <a:schemeClr val="dk1"/>
                          </a:solidFill>
                          <a:latin typeface="Calibri" panose="020F0502020204030204"/>
                        </a:defRPr>
                      </a:lvl9pPr>
                    </a:lstStyle>
                    <a:p>
                      <a:pPr marL="285750" marR="0" indent="-285750" algn="l" defTabSz="779145" rtl="0" eaLnBrk="1" fontAlgn="auto" latinLnBrk="0" hangingPunct="1">
                        <a:lnSpc>
                          <a:spcPct val="100000"/>
                        </a:lnSpc>
                        <a:spcBef>
                          <a:spcPts val="0"/>
                        </a:spcBef>
                        <a:spcAft>
                          <a:spcPts val="0"/>
                        </a:spcAft>
                        <a:buClrTx/>
                        <a:buSzPct val="100000"/>
                        <a:buFont typeface="Wingdings" panose="05000000000000000000" pitchFamily="2" charset="2"/>
                        <a:buChar char="l"/>
                        <a:defRPr/>
                      </a:pPr>
                      <a:r>
                        <a:rPr lang="zh-CN" altLang="en-US" sz="1800" b="0" dirty="0">
                          <a:solidFill>
                            <a:schemeClr val="tx1"/>
                          </a:solidFill>
                          <a:latin typeface="微软雅黑" panose="020B0503020204020204" pitchFamily="34" charset="-122"/>
                          <a:ea typeface="微软雅黑" panose="020B0503020204020204" pitchFamily="34" charset="-122"/>
                        </a:rPr>
                        <a:t>研究工作</a:t>
                      </a:r>
                      <a:r>
                        <a:rPr lang="en-US" altLang="zh-CN" sz="1800" b="0" dirty="0">
                          <a:solidFill>
                            <a:schemeClr val="tx1"/>
                          </a:solidFill>
                          <a:latin typeface="微软雅黑" panose="020B0503020204020204" pitchFamily="34" charset="-122"/>
                          <a:ea typeface="微软雅黑" panose="020B0503020204020204" pitchFamily="34" charset="-122"/>
                        </a:rPr>
                        <a:t>2</a:t>
                      </a:r>
                      <a:r>
                        <a:rPr lang="zh-CN" altLang="en-US" sz="1800" b="0" dirty="0">
                          <a:solidFill>
                            <a:schemeClr val="tx1"/>
                          </a:solidFill>
                          <a:latin typeface="微软雅黑" panose="020B0503020204020204" pitchFamily="34" charset="-122"/>
                          <a:ea typeface="微软雅黑" panose="020B0503020204020204" pitchFamily="34" charset="-122"/>
                        </a:rPr>
                        <a:t>次被</a:t>
                      </a:r>
                      <a:r>
                        <a:rPr lang="zh-CN" altLang="en-US" sz="1800" b="1" dirty="0">
                          <a:solidFill>
                            <a:srgbClr val="C00000"/>
                          </a:solidFill>
                          <a:latin typeface="微软雅黑" panose="020B0503020204020204" pitchFamily="34" charset="-122"/>
                          <a:ea typeface="微软雅黑" panose="020B0503020204020204" pitchFamily="34" charset="-122"/>
                        </a:rPr>
                        <a:t>中科院官网首页报道</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（均为第</a:t>
                      </a:r>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完成人，</a:t>
                      </a:r>
                      <a:r>
                        <a:rPr lang="en-US" altLang="zh-CN" sz="1800" b="0" kern="1200" dirty="0">
                          <a:solidFill>
                            <a:schemeClr val="tx1"/>
                          </a:solidFill>
                          <a:latin typeface="微软雅黑" panose="020B0503020204020204" pitchFamily="34" charset="-122"/>
                          <a:ea typeface="微软雅黑" panose="020B0503020204020204" pitchFamily="34" charset="-122"/>
                          <a:cs typeface="+mn-cs"/>
                        </a:rPr>
                        <a:t>2020/2022</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a:t>
                      </a:r>
                    </a:p>
                  </a:txBody>
                  <a:tcPr>
                    <a:lnL w="12700" cmpd="sng">
                      <a:solidFill>
                        <a:srgbClr val="4F81BD"/>
                      </a:solidFill>
                    </a:lnL>
                    <a:lnR w="12700" cmpd="sng">
                      <a:solidFill>
                        <a:srgbClr val="4F81BD"/>
                      </a:solidFill>
                    </a:lnR>
                    <a:lnT w="12700" cap="flat" cmpd="sng" algn="ctr">
                      <a:solidFill>
                        <a:srgbClr val="4F81BD"/>
                      </a:solidFill>
                      <a:prstDash val="solid"/>
                      <a:round/>
                      <a:headEnd type="none" w="med" len="med"/>
                      <a:tailEnd type="none" w="med" len="med"/>
                    </a:lnT>
                    <a:lnB w="12700" cmpd="sng">
                      <a:solidFill>
                        <a:srgbClr val="4F81BD"/>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bl>
          </a:graphicData>
        </a:graphic>
      </p:graphicFrame>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60" y="727729"/>
            <a:ext cx="1083196" cy="1543660"/>
          </a:xfrm>
          <a:prstGeom prst="roundRect">
            <a:avLst>
              <a:gd name="adj" fmla="val 8594"/>
            </a:avLst>
          </a:prstGeom>
          <a:solidFill>
            <a:srgbClr val="FFFFFF">
              <a:shade val="85000"/>
            </a:srgbClr>
          </a:solidFill>
          <a:ln w="6350">
            <a:solidFill>
              <a:schemeClr val="tx1">
                <a:lumMod val="75000"/>
                <a:lumOff val="25000"/>
              </a:schemeClr>
            </a:solidFill>
          </a:ln>
          <a:effectLst>
            <a:reflection blurRad="76200" stA="22000" endPos="16000" dist="5000" dir="5400000" sy="-100000" algn="bl" rotWithShape="0"/>
          </a:effectLst>
        </p:spPr>
      </p:pic>
      <p:sp>
        <p:nvSpPr>
          <p:cNvPr id="11" name="矩形 10"/>
          <p:cNvSpPr/>
          <p:nvPr/>
        </p:nvSpPr>
        <p:spPr>
          <a:xfrm>
            <a:off x="3606784" y="67272"/>
            <a:ext cx="1980029"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项目负责人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1392" y="3486173"/>
            <a:ext cx="4001284" cy="1196162"/>
            <a:chOff x="1064766" y="2856285"/>
            <a:chExt cx="4001284" cy="1196162"/>
          </a:xfrm>
        </p:grpSpPr>
        <p:grpSp>
          <p:nvGrpSpPr>
            <p:cNvPr id="10" name="组合 9"/>
            <p:cNvGrpSpPr/>
            <p:nvPr/>
          </p:nvGrpSpPr>
          <p:grpSpPr>
            <a:xfrm>
              <a:off x="1064766" y="2856285"/>
              <a:ext cx="4001284" cy="1196162"/>
              <a:chOff x="771498" y="1117813"/>
              <a:chExt cx="6594060" cy="1594882"/>
            </a:xfrm>
          </p:grpSpPr>
          <p:grpSp>
            <p:nvGrpSpPr>
              <p:cNvPr id="12" name="组合 11"/>
              <p:cNvGrpSpPr/>
              <p:nvPr/>
            </p:nvGrpSpPr>
            <p:grpSpPr>
              <a:xfrm>
                <a:off x="1078834" y="1117813"/>
                <a:ext cx="6286724" cy="897696"/>
                <a:chOff x="2629944" y="968245"/>
                <a:chExt cx="7428370" cy="897696"/>
              </a:xfrm>
            </p:grpSpPr>
            <p:sp>
              <p:nvSpPr>
                <p:cNvPr id="14" name="文本框 13"/>
                <p:cNvSpPr txBox="1"/>
                <p:nvPr/>
              </p:nvSpPr>
              <p:spPr>
                <a:xfrm>
                  <a:off x="2767516" y="968245"/>
                  <a:ext cx="7290798" cy="861774"/>
                </a:xfrm>
                <a:prstGeom prst="rect">
                  <a:avLst/>
                </a:prstGeom>
                <a:noFill/>
                <a:ln>
                  <a:noFill/>
                </a:ln>
              </p:spPr>
              <p:txBody>
                <a:bodyPr wrap="square" rtlCol="0" anchor="ctr">
                  <a:spAutoFit/>
                </a:bodyPr>
                <a:lstStyle/>
                <a:p>
                  <a:pPr algn="ctr"/>
                  <a:r>
                    <a:rPr lang="zh-CN" altLang="en-US" sz="1800" b="1" dirty="0">
                      <a:solidFill>
                        <a:srgbClr val="002060"/>
                      </a:solidFill>
                      <a:latin typeface="Cambria" panose="02040503050406030204" pitchFamily="18" charset="0"/>
                      <a:ea typeface="微软雅黑" panose="020B0503020204020204" pitchFamily="34" charset="-122"/>
                    </a:rPr>
                    <a:t>上海大学</a:t>
                  </a:r>
                  <a:endParaRPr lang="en-US" altLang="zh-CN" sz="1800" b="1" dirty="0">
                    <a:solidFill>
                      <a:srgbClr val="002060"/>
                    </a:solidFill>
                    <a:latin typeface="Cambria" panose="02040503050406030204" pitchFamily="18" charset="0"/>
                    <a:ea typeface="微软雅黑" panose="020B0503020204020204" pitchFamily="34" charset="-122"/>
                  </a:endParaRPr>
                </a:p>
                <a:p>
                  <a:pPr algn="ctr"/>
                  <a:r>
                    <a:rPr lang="zh-CN" altLang="en-US" sz="1800" b="1" dirty="0">
                      <a:solidFill>
                        <a:srgbClr val="002060"/>
                      </a:solidFill>
                      <a:latin typeface="Cambria" panose="02040503050406030204" pitchFamily="18" charset="0"/>
                      <a:ea typeface="微软雅黑" panose="020B0503020204020204" pitchFamily="34" charset="-122"/>
                    </a:rPr>
                    <a:t>特聘教授</a:t>
                  </a:r>
                </a:p>
              </p:txBody>
            </p:sp>
            <p:cxnSp>
              <p:nvCxnSpPr>
                <p:cNvPr id="15" name="直接连接符 14"/>
                <p:cNvCxnSpPr/>
                <p:nvPr/>
              </p:nvCxnSpPr>
              <p:spPr>
                <a:xfrm>
                  <a:off x="2629944" y="1865941"/>
                  <a:ext cx="5407821" cy="0"/>
                </a:xfrm>
                <a:prstGeom prst="line">
                  <a:avLst/>
                </a:prstGeom>
                <a:ln>
                  <a:solidFill>
                    <a:srgbClr val="003366"/>
                  </a:solidFill>
                </a:ln>
              </p:spPr>
              <p:style>
                <a:lnRef idx="1">
                  <a:schemeClr val="accent1"/>
                </a:lnRef>
                <a:fillRef idx="0">
                  <a:schemeClr val="accent1"/>
                </a:fillRef>
                <a:effectRef idx="0">
                  <a:schemeClr val="accent1"/>
                </a:effectRef>
                <a:fontRef idx="minor">
                  <a:schemeClr val="tx1"/>
                </a:fontRef>
              </p:style>
            </p:cxnSp>
          </p:grpSp>
          <p:sp>
            <p:nvSpPr>
              <p:cNvPr id="13" name="内容占位符 2"/>
              <p:cNvSpPr txBox="1"/>
              <p:nvPr/>
            </p:nvSpPr>
            <p:spPr bwMode="auto">
              <a:xfrm>
                <a:off x="771498" y="2051432"/>
                <a:ext cx="5654247" cy="6612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Autofit/>
              </a:bodyPr>
              <a:lstStyle>
                <a:lvl1pPr marL="342900" indent="-342900" algn="l" rtl="0" fontAlgn="base">
                  <a:spcBef>
                    <a:spcPct val="20000"/>
                  </a:spcBef>
                  <a:spcAft>
                    <a:spcPct val="0"/>
                  </a:spcAft>
                  <a:buSzPct val="80000"/>
                  <a:buBlip>
                    <a:blip r:embed="rId3"/>
                  </a:buBlip>
                  <a:defRPr sz="3200" kern="1200" baseline="0">
                    <a:solidFill>
                      <a:srgbClr val="000066"/>
                    </a:solidFill>
                    <a:latin typeface="Times New Roman" panose="02020603050405020304" pitchFamily="18" charset="0"/>
                    <a:ea typeface="黑体" panose="02010609060101010101" pitchFamily="2" charset="-122"/>
                    <a:cs typeface="+mn-cs"/>
                  </a:defRPr>
                </a:lvl1pPr>
                <a:lvl2pPr marL="742950" indent="-285750" algn="l" rtl="0" fontAlgn="base">
                  <a:spcBef>
                    <a:spcPct val="20000"/>
                  </a:spcBef>
                  <a:spcAft>
                    <a:spcPct val="0"/>
                  </a:spcAft>
                  <a:buClr>
                    <a:srgbClr val="800000"/>
                  </a:buClr>
                  <a:buFont typeface="Arial" panose="020B0604020202020204" pitchFamily="34" charset="0"/>
                  <a:buChar char="–"/>
                  <a:defRPr sz="2800" kern="1200" baseline="0">
                    <a:solidFill>
                      <a:schemeClr val="tx1"/>
                    </a:solidFill>
                    <a:latin typeface="Times New Roman" panose="02020603050405020304" pitchFamily="18" charset="0"/>
                    <a:ea typeface="黑体" panose="02010609060101010101" pitchFamily="2"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黑体" panose="02010609060101010101" pitchFamily="2"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国家青千</a:t>
                </a:r>
                <a:endParaRPr lang="en-US" altLang="zh-CN" sz="1800" b="1" dirty="0">
                  <a:solidFill>
                    <a:srgbClr val="7030A0"/>
                  </a:solidFill>
                  <a:latin typeface="Cambria" panose="02040503050406030204" pitchFamily="18" charset="0"/>
                  <a:ea typeface="微软雅黑" panose="020B0503020204020204" pitchFamily="34" charset="-122"/>
                </a:endParaRPr>
              </a:p>
              <a:p>
                <a:pPr marL="0" indent="0" algn="ctr">
                  <a:spcBef>
                    <a:spcPts val="0"/>
                  </a:spcBef>
                  <a:buClr>
                    <a:srgbClr val="C00000"/>
                  </a:buClr>
                  <a:buNone/>
                  <a:defRPr/>
                </a:pPr>
                <a:r>
                  <a:rPr lang="zh-CN" sz="1800" b="1" dirty="0">
                    <a:solidFill>
                      <a:srgbClr val="7030A0"/>
                    </a:solidFill>
                    <a:latin typeface="Cambria" panose="02040503050406030204" pitchFamily="18" charset="0"/>
                    <a:ea typeface="微软雅黑" panose="020B0503020204020204" pitchFamily="34" charset="-122"/>
                  </a:rPr>
                  <a:t>国家</a:t>
                </a:r>
                <a:r>
                  <a:rPr lang="en-US" altLang="zh-CN" sz="1800" b="1" dirty="0">
                    <a:solidFill>
                      <a:srgbClr val="7030A0"/>
                    </a:solidFill>
                    <a:latin typeface="Cambria" panose="02040503050406030204" pitchFamily="18" charset="0"/>
                    <a:ea typeface="微软雅黑" panose="020B0503020204020204" pitchFamily="34" charset="-122"/>
                  </a:rPr>
                  <a:t>863</a:t>
                </a:r>
                <a:r>
                  <a:rPr lang="zh-CN" altLang="en-US" sz="1800" b="1" dirty="0">
                    <a:solidFill>
                      <a:srgbClr val="7030A0"/>
                    </a:solidFill>
                    <a:latin typeface="Cambria" panose="02040503050406030204" pitchFamily="18" charset="0"/>
                    <a:ea typeface="微软雅黑" panose="020B0503020204020204" pitchFamily="34" charset="-122"/>
                  </a:rPr>
                  <a:t>计划首席</a:t>
                </a:r>
                <a:endParaRPr lang="en-US" altLang="zh-CN" sz="1800" b="1" dirty="0">
                  <a:solidFill>
                    <a:srgbClr val="7030A0"/>
                  </a:solidFill>
                  <a:latin typeface="Cambria" panose="02040503050406030204" pitchFamily="18" charset="0"/>
                  <a:ea typeface="微软雅黑" panose="020B0503020204020204" pitchFamily="34" charset="-122"/>
                </a:endParaRPr>
              </a:p>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全球高被引学者</a:t>
                </a:r>
              </a:p>
            </p:txBody>
          </p:sp>
        </p:grpSp>
        <p:sp>
          <p:nvSpPr>
            <p:cNvPr id="11" name="圆角矩形 10"/>
            <p:cNvSpPr/>
            <p:nvPr/>
          </p:nvSpPr>
          <p:spPr>
            <a:xfrm>
              <a:off x="1181644" y="2876632"/>
              <a:ext cx="1058388" cy="443204"/>
            </a:xfrm>
            <a:prstGeom prst="round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张舜卿</a:t>
              </a:r>
            </a:p>
          </p:txBody>
        </p:sp>
      </p:grpSp>
      <p:grpSp>
        <p:nvGrpSpPr>
          <p:cNvPr id="16" name="组合 15"/>
          <p:cNvGrpSpPr/>
          <p:nvPr/>
        </p:nvGrpSpPr>
        <p:grpSpPr>
          <a:xfrm>
            <a:off x="1073990" y="903235"/>
            <a:ext cx="4243501" cy="1396380"/>
            <a:chOff x="956873" y="324809"/>
            <a:chExt cx="4243501" cy="1396380"/>
          </a:xfrm>
        </p:grpSpPr>
        <p:grpSp>
          <p:nvGrpSpPr>
            <p:cNvPr id="17" name="组合 16"/>
            <p:cNvGrpSpPr/>
            <p:nvPr/>
          </p:nvGrpSpPr>
          <p:grpSpPr>
            <a:xfrm>
              <a:off x="956873" y="324809"/>
              <a:ext cx="4243501" cy="1396380"/>
              <a:chOff x="613442" y="782071"/>
              <a:chExt cx="6887498" cy="1861838"/>
            </a:xfrm>
          </p:grpSpPr>
          <p:grpSp>
            <p:nvGrpSpPr>
              <p:cNvPr id="19" name="组合 18"/>
              <p:cNvGrpSpPr/>
              <p:nvPr/>
            </p:nvGrpSpPr>
            <p:grpSpPr>
              <a:xfrm>
                <a:off x="1170473" y="782071"/>
                <a:ext cx="6330467" cy="1231106"/>
                <a:chOff x="2738225" y="632503"/>
                <a:chExt cx="7480057" cy="1231106"/>
              </a:xfrm>
            </p:grpSpPr>
            <p:sp>
              <p:nvSpPr>
                <p:cNvPr id="21" name="文本框 20"/>
                <p:cNvSpPr txBox="1"/>
                <p:nvPr/>
              </p:nvSpPr>
              <p:spPr>
                <a:xfrm>
                  <a:off x="2927484" y="632503"/>
                  <a:ext cx="7290798" cy="1231106"/>
                </a:xfrm>
                <a:prstGeom prst="rect">
                  <a:avLst/>
                </a:prstGeom>
                <a:noFill/>
                <a:ln>
                  <a:noFill/>
                </a:ln>
              </p:spPr>
              <p:txBody>
                <a:bodyPr wrap="square" rtlCol="0" anchor="ctr">
                  <a:spAutoFit/>
                </a:bodyPr>
                <a:lstStyle/>
                <a:p>
                  <a:pPr algn="ctr"/>
                  <a:r>
                    <a:rPr lang="zh-CN" altLang="en-US" sz="1800" b="1" dirty="0">
                      <a:solidFill>
                        <a:srgbClr val="002060"/>
                      </a:solidFill>
                      <a:latin typeface="Cambria" panose="02040503050406030204" pitchFamily="18" charset="0"/>
                      <a:ea typeface="微软雅黑" panose="020B0503020204020204" pitchFamily="34" charset="-122"/>
                    </a:rPr>
                    <a:t>中科院上海高研院</a:t>
                  </a:r>
                  <a:endParaRPr lang="en-US" altLang="zh-CN" sz="1800" b="1" dirty="0">
                    <a:solidFill>
                      <a:srgbClr val="002060"/>
                    </a:solidFill>
                    <a:latin typeface="Cambria" panose="02040503050406030204" pitchFamily="18" charset="0"/>
                    <a:ea typeface="微软雅黑" panose="020B0503020204020204" pitchFamily="34" charset="-122"/>
                  </a:endParaRPr>
                </a:p>
                <a:p>
                  <a:pPr algn="ctr"/>
                  <a:r>
                    <a:rPr lang="zh-CN" altLang="en-US" sz="1800" b="1" dirty="0">
                      <a:solidFill>
                        <a:srgbClr val="002060"/>
                      </a:solidFill>
                      <a:latin typeface="Cambria" panose="02040503050406030204" pitchFamily="18" charset="0"/>
                      <a:ea typeface="微软雅黑" panose="020B0503020204020204" pitchFamily="34" charset="-122"/>
                    </a:rPr>
                    <a:t>二级研究员   </a:t>
                  </a:r>
                  <a:endParaRPr lang="en-US" altLang="zh-CN" sz="1800" b="1" dirty="0">
                    <a:solidFill>
                      <a:srgbClr val="002060"/>
                    </a:solidFill>
                    <a:latin typeface="Cambria" panose="02040503050406030204" pitchFamily="18" charset="0"/>
                    <a:ea typeface="微软雅黑" panose="020B0503020204020204" pitchFamily="34" charset="-122"/>
                  </a:endParaRPr>
                </a:p>
                <a:p>
                  <a:pPr algn="ctr"/>
                  <a:r>
                    <a:rPr lang="zh-CN" altLang="en-US" sz="1800" b="1" dirty="0">
                      <a:solidFill>
                        <a:srgbClr val="002060"/>
                      </a:solidFill>
                      <a:latin typeface="Cambria" panose="02040503050406030204" pitchFamily="18" charset="0"/>
                      <a:ea typeface="微软雅黑" panose="020B0503020204020204" pitchFamily="34" charset="-122"/>
                    </a:rPr>
                    <a:t>智能信息中心主任</a:t>
                  </a:r>
                </a:p>
              </p:txBody>
            </p:sp>
            <p:cxnSp>
              <p:nvCxnSpPr>
                <p:cNvPr id="22" name="直接连接符 21"/>
                <p:cNvCxnSpPr/>
                <p:nvPr/>
              </p:nvCxnSpPr>
              <p:spPr>
                <a:xfrm>
                  <a:off x="2738225" y="1862422"/>
                  <a:ext cx="5462466" cy="0"/>
                </a:xfrm>
                <a:prstGeom prst="line">
                  <a:avLst/>
                </a:prstGeom>
                <a:ln>
                  <a:solidFill>
                    <a:srgbClr val="003366"/>
                  </a:solidFill>
                </a:ln>
              </p:spPr>
              <p:style>
                <a:lnRef idx="1">
                  <a:schemeClr val="accent1"/>
                </a:lnRef>
                <a:fillRef idx="0">
                  <a:schemeClr val="accent1"/>
                </a:fillRef>
                <a:effectRef idx="0">
                  <a:schemeClr val="accent1"/>
                </a:effectRef>
                <a:fontRef idx="minor">
                  <a:schemeClr val="tx1"/>
                </a:fontRef>
              </p:style>
            </p:cxnSp>
          </p:grpSp>
          <p:sp>
            <p:nvSpPr>
              <p:cNvPr id="20" name="内容占位符 2"/>
              <p:cNvSpPr txBox="1"/>
              <p:nvPr/>
            </p:nvSpPr>
            <p:spPr bwMode="auto">
              <a:xfrm>
                <a:off x="613442" y="2123553"/>
                <a:ext cx="5933434" cy="520356"/>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Autofit/>
              </a:bodyPr>
              <a:lstStyle>
                <a:lvl1pPr marL="342900" indent="-342900" algn="l" rtl="0" fontAlgn="base">
                  <a:spcBef>
                    <a:spcPct val="20000"/>
                  </a:spcBef>
                  <a:spcAft>
                    <a:spcPct val="0"/>
                  </a:spcAft>
                  <a:buSzPct val="80000"/>
                  <a:buBlip>
                    <a:blip r:embed="rId3"/>
                  </a:buBlip>
                  <a:defRPr sz="3200" kern="1200" baseline="0">
                    <a:solidFill>
                      <a:srgbClr val="000066"/>
                    </a:solidFill>
                    <a:latin typeface="Times New Roman" panose="02020603050405020304" pitchFamily="18" charset="0"/>
                    <a:ea typeface="黑体" panose="02010609060101010101" pitchFamily="2" charset="-122"/>
                    <a:cs typeface="+mn-cs"/>
                  </a:defRPr>
                </a:lvl1pPr>
                <a:lvl2pPr marL="742950" indent="-285750" algn="l" rtl="0" fontAlgn="base">
                  <a:spcBef>
                    <a:spcPct val="20000"/>
                  </a:spcBef>
                  <a:spcAft>
                    <a:spcPct val="0"/>
                  </a:spcAft>
                  <a:buClr>
                    <a:srgbClr val="800000"/>
                  </a:buClr>
                  <a:buFont typeface="Arial" panose="020B0604020202020204" pitchFamily="34" charset="0"/>
                  <a:buChar char="–"/>
                  <a:defRPr sz="2800" kern="1200" baseline="0">
                    <a:solidFill>
                      <a:schemeClr val="tx1"/>
                    </a:solidFill>
                    <a:latin typeface="Times New Roman" panose="02020603050405020304" pitchFamily="18" charset="0"/>
                    <a:ea typeface="黑体" panose="02010609060101010101" pitchFamily="2"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黑体" panose="02010609060101010101" pitchFamily="2"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国家万人计划</a:t>
                </a:r>
                <a:r>
                  <a:rPr lang="en-US" altLang="zh-CN" sz="1800" b="1" dirty="0">
                    <a:solidFill>
                      <a:srgbClr val="7030A0"/>
                    </a:solidFill>
                    <a:latin typeface="Cambria" panose="02040503050406030204" pitchFamily="18" charset="0"/>
                    <a:ea typeface="微软雅黑" panose="020B0503020204020204" pitchFamily="34" charset="-122"/>
                  </a:rPr>
                  <a:t>·</a:t>
                </a:r>
                <a:r>
                  <a:rPr lang="zh-CN" altLang="en-US" sz="1800" b="1" dirty="0">
                    <a:solidFill>
                      <a:srgbClr val="7030A0"/>
                    </a:solidFill>
                    <a:latin typeface="Cambria" panose="02040503050406030204" pitchFamily="18" charset="0"/>
                    <a:ea typeface="微软雅黑" panose="020B0503020204020204" pitchFamily="34" charset="-122"/>
                  </a:rPr>
                  <a:t>领军人才</a:t>
                </a:r>
                <a:endParaRPr lang="en-US" altLang="zh-CN" sz="1800" b="1" dirty="0">
                  <a:solidFill>
                    <a:srgbClr val="7030A0"/>
                  </a:solidFill>
                  <a:latin typeface="Cambria" panose="02040503050406030204" pitchFamily="18" charset="0"/>
                  <a:ea typeface="微软雅黑" panose="020B0503020204020204" pitchFamily="34" charset="-122"/>
                </a:endParaRPr>
              </a:p>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国家百千万人才工程</a:t>
                </a:r>
                <a:endParaRPr lang="en-US" altLang="zh-CN" sz="1800" b="1" dirty="0">
                  <a:solidFill>
                    <a:srgbClr val="7030A0"/>
                  </a:solidFill>
                  <a:latin typeface="Cambria" panose="02040503050406030204" pitchFamily="18" charset="0"/>
                  <a:ea typeface="微软雅黑" panose="020B0503020204020204" pitchFamily="34" charset="-122"/>
                </a:endParaRPr>
              </a:p>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全球高被引学者</a:t>
                </a:r>
                <a:endParaRPr lang="en-US" altLang="zh-CN" sz="1800" b="1" dirty="0">
                  <a:solidFill>
                    <a:srgbClr val="7030A0"/>
                  </a:solidFill>
                  <a:latin typeface="Cambria" panose="02040503050406030204" pitchFamily="18" charset="0"/>
                  <a:ea typeface="微软雅黑" panose="020B0503020204020204" pitchFamily="34" charset="-122"/>
                </a:endParaRPr>
              </a:p>
            </p:txBody>
          </p:sp>
        </p:grpSp>
        <p:sp>
          <p:nvSpPr>
            <p:cNvPr id="18" name="圆角矩形 17"/>
            <p:cNvSpPr/>
            <p:nvPr/>
          </p:nvSpPr>
          <p:spPr>
            <a:xfrm>
              <a:off x="1207318" y="516649"/>
              <a:ext cx="1058388" cy="443204"/>
            </a:xfrm>
            <a:prstGeom prst="round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胡宏林</a:t>
              </a:r>
            </a:p>
          </p:txBody>
        </p:sp>
      </p:grpSp>
      <p:grpSp>
        <p:nvGrpSpPr>
          <p:cNvPr id="23" name="组合 22"/>
          <p:cNvGrpSpPr/>
          <p:nvPr/>
        </p:nvGrpSpPr>
        <p:grpSpPr>
          <a:xfrm>
            <a:off x="5841857" y="1041527"/>
            <a:ext cx="3577930" cy="1369930"/>
            <a:chOff x="1054255" y="1844100"/>
            <a:chExt cx="3577930" cy="1369930"/>
          </a:xfrm>
        </p:grpSpPr>
        <p:grpSp>
          <p:nvGrpSpPr>
            <p:cNvPr id="24" name="组合 23"/>
            <p:cNvGrpSpPr/>
            <p:nvPr/>
          </p:nvGrpSpPr>
          <p:grpSpPr>
            <a:xfrm>
              <a:off x="1054255" y="1844100"/>
              <a:ext cx="3577930" cy="1369930"/>
              <a:chOff x="771497" y="1367630"/>
              <a:chExt cx="5807234" cy="1826572"/>
            </a:xfrm>
          </p:grpSpPr>
          <p:grpSp>
            <p:nvGrpSpPr>
              <p:cNvPr id="26" name="组合 25"/>
              <p:cNvGrpSpPr/>
              <p:nvPr/>
            </p:nvGrpSpPr>
            <p:grpSpPr>
              <a:xfrm>
                <a:off x="981313" y="1367630"/>
                <a:ext cx="5073889" cy="972209"/>
                <a:chOff x="2514713" y="1218062"/>
                <a:chExt cx="5995289" cy="972209"/>
              </a:xfrm>
            </p:grpSpPr>
            <p:sp>
              <p:nvSpPr>
                <p:cNvPr id="28" name="文本框 27"/>
                <p:cNvSpPr txBox="1"/>
                <p:nvPr/>
              </p:nvSpPr>
              <p:spPr>
                <a:xfrm>
                  <a:off x="3862829" y="1218062"/>
                  <a:ext cx="4647173" cy="861774"/>
                </a:xfrm>
                <a:prstGeom prst="rect">
                  <a:avLst/>
                </a:prstGeom>
                <a:noFill/>
                <a:ln>
                  <a:noFill/>
                </a:ln>
              </p:spPr>
              <p:txBody>
                <a:bodyPr wrap="square" rtlCol="0" anchor="ctr">
                  <a:spAutoFit/>
                </a:bodyPr>
                <a:lstStyle/>
                <a:p>
                  <a:pPr algn="ctr"/>
                  <a:r>
                    <a:rPr lang="zh-CN" altLang="en-US" sz="1800" b="1" dirty="0">
                      <a:solidFill>
                        <a:srgbClr val="002060"/>
                      </a:solidFill>
                      <a:latin typeface="Cambria" panose="02040503050406030204" pitchFamily="18" charset="0"/>
                      <a:ea typeface="微软雅黑" panose="020B0503020204020204" pitchFamily="34" charset="-122"/>
                    </a:rPr>
                    <a:t>上海交通大学</a:t>
                  </a:r>
                  <a:r>
                    <a:rPr lang="en-US" altLang="zh-CN" sz="1800" b="1" dirty="0">
                      <a:solidFill>
                        <a:srgbClr val="002060"/>
                      </a:solidFill>
                      <a:latin typeface="Cambria" panose="02040503050406030204" pitchFamily="18" charset="0"/>
                      <a:ea typeface="微软雅黑" panose="020B0503020204020204" pitchFamily="34" charset="-122"/>
                    </a:rPr>
                    <a:t> </a:t>
                  </a:r>
                </a:p>
                <a:p>
                  <a:pPr algn="ctr"/>
                  <a:r>
                    <a:rPr lang="zh-CN" altLang="en-US" sz="1800" b="1" dirty="0">
                      <a:solidFill>
                        <a:srgbClr val="002060"/>
                      </a:solidFill>
                      <a:latin typeface="Cambria" panose="02040503050406030204" pitchFamily="18" charset="0"/>
                      <a:ea typeface="微软雅黑" panose="020B0503020204020204" pitchFamily="34" charset="-122"/>
                    </a:rPr>
                    <a:t>特聘教授</a:t>
                  </a:r>
                </a:p>
              </p:txBody>
            </p:sp>
            <p:cxnSp>
              <p:nvCxnSpPr>
                <p:cNvPr id="29" name="直接连接符 28"/>
                <p:cNvCxnSpPr/>
                <p:nvPr/>
              </p:nvCxnSpPr>
              <p:spPr>
                <a:xfrm>
                  <a:off x="2514713" y="2190271"/>
                  <a:ext cx="5713675" cy="0"/>
                </a:xfrm>
                <a:prstGeom prst="line">
                  <a:avLst/>
                </a:prstGeom>
                <a:ln>
                  <a:solidFill>
                    <a:srgbClr val="003366"/>
                  </a:solidFill>
                </a:ln>
              </p:spPr>
              <p:style>
                <a:lnRef idx="1">
                  <a:schemeClr val="accent1"/>
                </a:lnRef>
                <a:fillRef idx="0">
                  <a:schemeClr val="accent1"/>
                </a:fillRef>
                <a:effectRef idx="0">
                  <a:schemeClr val="accent1"/>
                </a:effectRef>
                <a:fontRef idx="minor">
                  <a:schemeClr val="tx1"/>
                </a:fontRef>
              </p:style>
            </p:cxnSp>
          </p:grpSp>
          <p:sp>
            <p:nvSpPr>
              <p:cNvPr id="27" name="内容占位符 2"/>
              <p:cNvSpPr txBox="1"/>
              <p:nvPr/>
            </p:nvSpPr>
            <p:spPr bwMode="auto">
              <a:xfrm>
                <a:off x="771497" y="2532939"/>
                <a:ext cx="5807234" cy="6612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Autofit/>
              </a:bodyPr>
              <a:lstStyle>
                <a:lvl1pPr marL="342900" indent="-342900" algn="l" rtl="0" fontAlgn="base">
                  <a:spcBef>
                    <a:spcPct val="20000"/>
                  </a:spcBef>
                  <a:spcAft>
                    <a:spcPct val="0"/>
                  </a:spcAft>
                  <a:buSzPct val="80000"/>
                  <a:buBlip>
                    <a:blip r:embed="rId3"/>
                  </a:buBlip>
                  <a:defRPr sz="3200" kern="1200" baseline="0">
                    <a:solidFill>
                      <a:srgbClr val="000066"/>
                    </a:solidFill>
                    <a:latin typeface="Times New Roman" panose="02020603050405020304" pitchFamily="18" charset="0"/>
                    <a:ea typeface="黑体" panose="02010609060101010101" pitchFamily="2" charset="-122"/>
                    <a:cs typeface="+mn-cs"/>
                  </a:defRPr>
                </a:lvl1pPr>
                <a:lvl2pPr marL="742950" indent="-285750" algn="l" rtl="0" fontAlgn="base">
                  <a:spcBef>
                    <a:spcPct val="20000"/>
                  </a:spcBef>
                  <a:spcAft>
                    <a:spcPct val="0"/>
                  </a:spcAft>
                  <a:buClr>
                    <a:srgbClr val="800000"/>
                  </a:buClr>
                  <a:buFont typeface="Arial" panose="020B0604020202020204" pitchFamily="34" charset="0"/>
                  <a:buChar char="–"/>
                  <a:defRPr sz="2800" kern="1200" baseline="0">
                    <a:solidFill>
                      <a:schemeClr val="tx1"/>
                    </a:solidFill>
                    <a:latin typeface="Times New Roman" panose="02020603050405020304" pitchFamily="18" charset="0"/>
                    <a:ea typeface="黑体" panose="02010609060101010101" pitchFamily="2"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黑体" panose="02010609060101010101" pitchFamily="2"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国家杰青，IEEE Fellow</a:t>
                </a:r>
              </a:p>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上海市巾帼创新领军人物</a:t>
                </a:r>
                <a:endParaRPr lang="en-US" altLang="zh-CN" sz="1800" b="1" dirty="0">
                  <a:solidFill>
                    <a:srgbClr val="7030A0"/>
                  </a:solidFill>
                  <a:latin typeface="Cambria" panose="02040503050406030204" pitchFamily="18" charset="0"/>
                  <a:ea typeface="微软雅黑" panose="020B0503020204020204" pitchFamily="34" charset="-122"/>
                </a:endParaRPr>
              </a:p>
              <a:p>
                <a:pPr marL="0" indent="0" algn="ctr">
                  <a:spcBef>
                    <a:spcPts val="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全球高被引学者</a:t>
                </a:r>
              </a:p>
            </p:txBody>
          </p:sp>
        </p:grpSp>
        <p:sp>
          <p:nvSpPr>
            <p:cNvPr id="25" name="圆角矩形 24"/>
            <p:cNvSpPr/>
            <p:nvPr/>
          </p:nvSpPr>
          <p:spPr>
            <a:xfrm>
              <a:off x="1183526" y="1886387"/>
              <a:ext cx="1058388" cy="443204"/>
            </a:xfrm>
            <a:prstGeom prst="round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陶梅霞</a:t>
              </a:r>
            </a:p>
          </p:txBody>
        </p:sp>
      </p:grpSp>
      <p:pic>
        <p:nvPicPr>
          <p:cNvPr id="44" name="图片 43" descr="d:/users/fengk/Desktop/【项目】/2024-10-上海科委6G专项/PPT制作/陶梅霞.png陶梅霞"/>
          <p:cNvPicPr>
            <a:picLocks noChangeAspect="1"/>
          </p:cNvPicPr>
          <p:nvPr/>
        </p:nvPicPr>
        <p:blipFill>
          <a:blip r:embed="rId4"/>
          <a:srcRect l="7105" r="7105"/>
          <a:stretch>
            <a:fillRect/>
          </a:stretch>
        </p:blipFill>
        <p:spPr>
          <a:xfrm>
            <a:off x="4793125" y="1103525"/>
            <a:ext cx="1048732" cy="1468225"/>
          </a:xfrm>
          <a:prstGeom prst="roundRect">
            <a:avLst>
              <a:gd name="adj" fmla="val 8594"/>
            </a:avLst>
          </a:prstGeom>
          <a:solidFill>
            <a:srgbClr val="FFFFFF">
              <a:shade val="85000"/>
            </a:srgbClr>
          </a:solidFill>
          <a:ln w="6350">
            <a:solidFill>
              <a:srgbClr val="003366"/>
            </a:solidFill>
          </a:ln>
          <a:effectLst>
            <a:reflection blurRad="76200" stA="22000" endPos="16000" dist="5000" dir="5400000" sy="-100000" algn="bl" rotWithShape="0"/>
          </a:effectLst>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801" y="1103524"/>
            <a:ext cx="1048394" cy="1468225"/>
          </a:xfrm>
          <a:prstGeom prst="roundRect">
            <a:avLst>
              <a:gd name="adj" fmla="val 8594"/>
            </a:avLst>
          </a:prstGeom>
          <a:solidFill>
            <a:srgbClr val="FFFFFF">
              <a:shade val="85000"/>
            </a:srgbClr>
          </a:solidFill>
          <a:ln w="6350">
            <a:solidFill>
              <a:schemeClr val="tx1">
                <a:lumMod val="75000"/>
                <a:lumOff val="25000"/>
              </a:schemeClr>
            </a:solidFill>
          </a:ln>
          <a:effectLst>
            <a:reflection blurRad="76200" stA="22000" endPos="16000" dist="5000" dir="5400000" sy="-100000" algn="bl" rotWithShape="0"/>
          </a:effectLst>
        </p:spPr>
      </p:pic>
      <p:pic>
        <p:nvPicPr>
          <p:cNvPr id="54" name="图片 53" descr="D:/Users/Fengk/Desktop/【项目】/2024-10-上海科委6G专项/PPT制作/骨干照片/张舜卿.jpg张舜卿"/>
          <p:cNvPicPr>
            <a:picLocks noChangeAspect="1"/>
          </p:cNvPicPr>
          <p:nvPr/>
        </p:nvPicPr>
        <p:blipFill>
          <a:blip r:embed="rId6"/>
          <a:srcRect l="2303" r="2303"/>
          <a:stretch>
            <a:fillRect/>
          </a:stretch>
        </p:blipFill>
        <p:spPr>
          <a:xfrm>
            <a:off x="209143" y="3515213"/>
            <a:ext cx="1010833" cy="1415623"/>
          </a:xfrm>
          <a:prstGeom prst="roundRect">
            <a:avLst>
              <a:gd name="adj" fmla="val 8594"/>
            </a:avLst>
          </a:prstGeom>
          <a:solidFill>
            <a:srgbClr val="FFFFFF">
              <a:shade val="85000"/>
            </a:srgbClr>
          </a:solidFill>
          <a:ln w="6350">
            <a:solidFill>
              <a:schemeClr val="tx1">
                <a:lumMod val="75000"/>
                <a:lumOff val="25000"/>
              </a:schemeClr>
            </a:solidFill>
          </a:ln>
          <a:effectLst>
            <a:reflection blurRad="76200" stA="22000" endPos="16000" dist="5000" dir="5400000" sy="-100000" algn="bl" rotWithShape="0"/>
          </a:effectLst>
        </p:spPr>
      </p:pic>
      <p:pic>
        <p:nvPicPr>
          <p:cNvPr id="56" name="Picture 7" descr="D:/Users/Fengk/Desktop/【项目】/2024-10-上海科委6G专项/PPT制作/骨干照片/史清江.jpg史清江"/>
          <p:cNvPicPr>
            <a:picLocks noChangeAspect="1" noChangeArrowheads="1"/>
          </p:cNvPicPr>
          <p:nvPr/>
        </p:nvPicPr>
        <p:blipFill>
          <a:blip r:embed="rId7"/>
          <a:srcRect t="3595" b="3595"/>
          <a:stretch>
            <a:fillRect/>
          </a:stretch>
        </p:blipFill>
        <p:spPr bwMode="auto">
          <a:xfrm>
            <a:off x="4793125" y="3515214"/>
            <a:ext cx="1048733" cy="1415622"/>
          </a:xfrm>
          <a:prstGeom prst="roundRect">
            <a:avLst>
              <a:gd name="adj" fmla="val 8594"/>
            </a:avLst>
          </a:prstGeom>
          <a:solidFill>
            <a:srgbClr val="FFFFFF">
              <a:shade val="85000"/>
            </a:srgbClr>
          </a:solidFill>
          <a:ln w="6350">
            <a:solidFill>
              <a:schemeClr val="tx1">
                <a:lumMod val="75000"/>
                <a:lumOff val="25000"/>
              </a:schemeClr>
            </a:solidFill>
          </a:ln>
          <a:effectLst>
            <a:reflection blurRad="76200" stA="22000" endPos="16000" dist="5000" dir="5400000" sy="-100000" algn="bl" rotWithShape="0"/>
          </a:effectLst>
        </p:spPr>
      </p:pic>
      <p:grpSp>
        <p:nvGrpSpPr>
          <p:cNvPr id="57" name="组合 56"/>
          <p:cNvGrpSpPr/>
          <p:nvPr/>
        </p:nvGrpSpPr>
        <p:grpSpPr>
          <a:xfrm>
            <a:off x="5722991" y="3435846"/>
            <a:ext cx="4219024" cy="1372085"/>
            <a:chOff x="839780" y="3745030"/>
            <a:chExt cx="4219024" cy="1372085"/>
          </a:xfrm>
        </p:grpSpPr>
        <p:grpSp>
          <p:nvGrpSpPr>
            <p:cNvPr id="58" name="组合 57"/>
            <p:cNvGrpSpPr/>
            <p:nvPr/>
          </p:nvGrpSpPr>
          <p:grpSpPr>
            <a:xfrm>
              <a:off x="946078" y="3745030"/>
              <a:ext cx="4112726" cy="723599"/>
              <a:chOff x="2074153" y="897626"/>
              <a:chExt cx="8008525" cy="964796"/>
            </a:xfrm>
          </p:grpSpPr>
          <p:sp>
            <p:nvSpPr>
              <p:cNvPr id="61" name="文本框 60"/>
              <p:cNvSpPr txBox="1"/>
              <p:nvPr/>
            </p:nvSpPr>
            <p:spPr>
              <a:xfrm>
                <a:off x="2074153" y="897626"/>
                <a:ext cx="8008525" cy="861772"/>
              </a:xfrm>
              <a:prstGeom prst="rect">
                <a:avLst/>
              </a:prstGeom>
              <a:noFill/>
              <a:ln>
                <a:noFill/>
              </a:ln>
            </p:spPr>
            <p:txBody>
              <a:bodyPr wrap="square" rtlCol="0" anchor="ctr">
                <a:spAutoFit/>
              </a:bodyPr>
              <a:lstStyle/>
              <a:p>
                <a:pPr algn="ctr"/>
                <a:r>
                  <a:rPr lang="zh-CN" sz="1800" b="1" dirty="0">
                    <a:solidFill>
                      <a:srgbClr val="002060"/>
                    </a:solidFill>
                    <a:latin typeface="Cambria" panose="02040503050406030204" pitchFamily="18" charset="0"/>
                    <a:ea typeface="微软雅黑" panose="020B0503020204020204" pitchFamily="34" charset="-122"/>
                  </a:rPr>
                  <a:t>同济大学</a:t>
                </a:r>
                <a:r>
                  <a:rPr lang="en-US" altLang="zh-CN" sz="1800" b="1" dirty="0">
                    <a:solidFill>
                      <a:srgbClr val="002060"/>
                    </a:solidFill>
                    <a:latin typeface="Cambria" panose="02040503050406030204" pitchFamily="18" charset="0"/>
                    <a:ea typeface="微软雅黑" panose="020B0503020204020204" pitchFamily="34" charset="-122"/>
                  </a:rPr>
                  <a:t> </a:t>
                </a:r>
              </a:p>
              <a:p>
                <a:pPr algn="ctr"/>
                <a:r>
                  <a:rPr lang="zh-CN" altLang="en-US" sz="1800" b="1" dirty="0">
                    <a:solidFill>
                      <a:srgbClr val="002060"/>
                    </a:solidFill>
                    <a:latin typeface="Cambria" panose="02040503050406030204" pitchFamily="18" charset="0"/>
                    <a:ea typeface="微软雅黑" panose="020B0503020204020204" pitchFamily="34" charset="-122"/>
                  </a:rPr>
                  <a:t>教授</a:t>
                </a:r>
              </a:p>
            </p:txBody>
          </p:sp>
          <p:cxnSp>
            <p:nvCxnSpPr>
              <p:cNvPr id="62" name="直接连接符 61"/>
              <p:cNvCxnSpPr/>
              <p:nvPr/>
            </p:nvCxnSpPr>
            <p:spPr>
              <a:xfrm>
                <a:off x="2379671" y="1862422"/>
                <a:ext cx="5519077" cy="0"/>
              </a:xfrm>
              <a:prstGeom prst="line">
                <a:avLst/>
              </a:prstGeom>
              <a:ln>
                <a:solidFill>
                  <a:srgbClr val="003366"/>
                </a:solidFill>
              </a:ln>
            </p:spPr>
            <p:style>
              <a:lnRef idx="1">
                <a:schemeClr val="accent1"/>
              </a:lnRef>
              <a:fillRef idx="0">
                <a:schemeClr val="accent1"/>
              </a:fillRef>
              <a:effectRef idx="0">
                <a:schemeClr val="accent1"/>
              </a:effectRef>
              <a:fontRef idx="minor">
                <a:schemeClr val="tx1"/>
              </a:fontRef>
            </p:style>
          </p:cxnSp>
        </p:grpSp>
        <p:sp>
          <p:nvSpPr>
            <p:cNvPr id="59" name="圆角矩形 58"/>
            <p:cNvSpPr/>
            <p:nvPr/>
          </p:nvSpPr>
          <p:spPr>
            <a:xfrm>
              <a:off x="1102975" y="3799562"/>
              <a:ext cx="1058388" cy="443204"/>
            </a:xfrm>
            <a:prstGeom prst="roundRect">
              <a:avLst/>
            </a:prstGeom>
            <a:solidFill>
              <a:srgbClr val="00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史清江</a:t>
              </a:r>
            </a:p>
          </p:txBody>
        </p:sp>
        <p:sp>
          <p:nvSpPr>
            <p:cNvPr id="60" name="内容占位符 2"/>
            <p:cNvSpPr txBox="1"/>
            <p:nvPr/>
          </p:nvSpPr>
          <p:spPr bwMode="auto">
            <a:xfrm>
              <a:off x="839780" y="4621180"/>
              <a:ext cx="3652520" cy="495935"/>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Autofit/>
            </a:bodyPr>
            <a:lstStyle>
              <a:lvl1pPr marL="342900" indent="-342900" algn="l" rtl="0" fontAlgn="base">
                <a:spcBef>
                  <a:spcPct val="20000"/>
                </a:spcBef>
                <a:spcAft>
                  <a:spcPct val="0"/>
                </a:spcAft>
                <a:buSzPct val="80000"/>
                <a:buBlip>
                  <a:blip r:embed="rId3"/>
                </a:buBlip>
                <a:defRPr sz="3200" kern="1200" baseline="0">
                  <a:solidFill>
                    <a:srgbClr val="000066"/>
                  </a:solidFill>
                  <a:latin typeface="Times New Roman" panose="02020603050405020304" pitchFamily="18" charset="0"/>
                  <a:ea typeface="黑体" panose="02010609060101010101" pitchFamily="2" charset="-122"/>
                  <a:cs typeface="+mn-cs"/>
                </a:defRPr>
              </a:lvl1pPr>
              <a:lvl2pPr marL="742950" indent="-285750" algn="l" rtl="0" fontAlgn="base">
                <a:spcBef>
                  <a:spcPct val="20000"/>
                </a:spcBef>
                <a:spcAft>
                  <a:spcPct val="0"/>
                </a:spcAft>
                <a:buClr>
                  <a:srgbClr val="800000"/>
                </a:buClr>
                <a:buFont typeface="Arial" panose="020B0604020202020204" pitchFamily="34" charset="0"/>
                <a:buChar char="–"/>
                <a:defRPr sz="2800" kern="1200" baseline="0">
                  <a:solidFill>
                    <a:schemeClr val="tx1"/>
                  </a:solidFill>
                  <a:latin typeface="Times New Roman" panose="02020603050405020304" pitchFamily="18" charset="0"/>
                  <a:ea typeface="黑体" panose="02010609060101010101" pitchFamily="2"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黑体" panose="02010609060101010101" pitchFamily="2"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ct val="15000"/>
                </a:spcBef>
                <a:buClr>
                  <a:srgbClr val="C00000"/>
                </a:buClr>
                <a:buNone/>
                <a:defRPr/>
              </a:pPr>
              <a:r>
                <a:rPr lang="zh-CN" altLang="en-US" sz="1600" b="1" dirty="0">
                  <a:solidFill>
                    <a:srgbClr val="7030A0"/>
                  </a:solidFill>
                  <a:latin typeface="Cambria" panose="02040503050406030204" pitchFamily="18" charset="0"/>
                  <a:ea typeface="微软雅黑" panose="020B0503020204020204" pitchFamily="34" charset="-122"/>
                </a:rPr>
                <a:t>国家重点研发计划首席科学家</a:t>
              </a:r>
              <a:endParaRPr lang="en-US" altLang="zh-CN" sz="1600" b="1" dirty="0">
                <a:solidFill>
                  <a:srgbClr val="7030A0"/>
                </a:solidFill>
                <a:latin typeface="Cambria" panose="02040503050406030204" pitchFamily="18" charset="0"/>
                <a:ea typeface="微软雅黑" panose="020B0503020204020204" pitchFamily="34" charset="-122"/>
              </a:endParaRPr>
            </a:p>
            <a:p>
              <a:pPr marL="0" indent="0" algn="ctr">
                <a:spcBef>
                  <a:spcPct val="15000"/>
                </a:spcBef>
                <a:buClr>
                  <a:srgbClr val="C00000"/>
                </a:buClr>
                <a:buNone/>
                <a:defRPr/>
              </a:pPr>
              <a:r>
                <a:rPr lang="zh-CN" altLang="en-US" sz="1800" b="1" dirty="0">
                  <a:solidFill>
                    <a:srgbClr val="7030A0"/>
                  </a:solidFill>
                  <a:latin typeface="Cambria" panose="02040503050406030204" pitchFamily="18" charset="0"/>
                  <a:ea typeface="微软雅黑" panose="020B0503020204020204" pitchFamily="34" charset="-122"/>
                </a:rPr>
                <a:t>全球高被引学者</a:t>
              </a:r>
            </a:p>
          </p:txBody>
        </p:sp>
      </p:grpSp>
      <p:sp>
        <p:nvSpPr>
          <p:cNvPr id="71" name="矩形 70"/>
          <p:cNvSpPr/>
          <p:nvPr/>
        </p:nvSpPr>
        <p:spPr>
          <a:xfrm>
            <a:off x="3438559" y="67272"/>
            <a:ext cx="2316480" cy="521970"/>
          </a:xfrm>
          <a:prstGeom prst="rect">
            <a:avLst/>
          </a:prstGeom>
        </p:spPr>
        <p:txBody>
          <a:bodyPr wrap="none">
            <a:spAutoFit/>
          </a:bodyPr>
          <a:lstStyle/>
          <a:p>
            <a:pPr algn="ctr" defTabSz="685800"/>
            <a:r>
              <a:rPr lang="zh-CN" altLang="en-US" sz="2800" b="1" dirty="0">
                <a:latin typeface="微软雅黑" panose="020B0503020204020204" pitchFamily="34" charset="-122"/>
                <a:ea typeface="微软雅黑" panose="020B0503020204020204" pitchFamily="34" charset="-122"/>
              </a:rPr>
              <a:t>项目核心骨干</a:t>
            </a:r>
          </a:p>
        </p:txBody>
      </p:sp>
      <p:sp>
        <p:nvSpPr>
          <p:cNvPr id="75" name="直接连接符 41"/>
          <p:cNvSpPr>
            <a:spLocks noChangeShapeType="1"/>
          </p:cNvSpPr>
          <p:nvPr/>
        </p:nvSpPr>
        <p:spPr bwMode="auto">
          <a:xfrm rot="5400000">
            <a:off x="2510463" y="2953274"/>
            <a:ext cx="4123076" cy="0"/>
          </a:xfrm>
          <a:prstGeom prst="line">
            <a:avLst/>
          </a:prstGeom>
          <a:noFill/>
          <a:ln w="34925" cmpd="dbl">
            <a:solidFill>
              <a:schemeClr val="bg1">
                <a:lumMod val="75000"/>
              </a:schemeClr>
            </a:solidFill>
            <a:prstDash val="solid"/>
            <a:bevel/>
          </a:ln>
          <a:extLst>
            <a:ext uri="{909E8E84-426E-40DD-AFC4-6F175D3DCCD1}">
              <a14:hiddenFill xmlns:a14="http://schemas.microsoft.com/office/drawing/2010/main">
                <a:noFill/>
              </a14:hiddenFill>
            </a:ext>
          </a:extLst>
        </p:spPr>
        <p:txBody>
          <a:bodyPr/>
          <a:lstStyle/>
          <a:p>
            <a:pPr defTabSz="685800" fontAlgn="base">
              <a:spcBef>
                <a:spcPct val="0"/>
              </a:spcBef>
              <a:spcAft>
                <a:spcPct val="0"/>
              </a:spcAft>
            </a:pPr>
            <a:endParaRPr lang="zh-CN" altLang="en-US" sz="1350">
              <a:solidFill>
                <a:prstClr val="black"/>
              </a:solidFill>
              <a:latin typeface="Arial" panose="020B0604020202020204" pitchFamily="34" charset="0"/>
            </a:endParaRPr>
          </a:p>
        </p:txBody>
      </p:sp>
      <p:sp>
        <p:nvSpPr>
          <p:cNvPr id="77" name="直接连接符 41"/>
          <p:cNvSpPr>
            <a:spLocks noChangeShapeType="1"/>
          </p:cNvSpPr>
          <p:nvPr/>
        </p:nvSpPr>
        <p:spPr bwMode="auto">
          <a:xfrm rot="5400000" flipH="1" flipV="1">
            <a:off x="4567479" y="-1147554"/>
            <a:ext cx="9041" cy="8496944"/>
          </a:xfrm>
          <a:prstGeom prst="line">
            <a:avLst/>
          </a:prstGeom>
          <a:noFill/>
          <a:ln w="34925" cmpd="dbl">
            <a:solidFill>
              <a:schemeClr val="bg1">
                <a:lumMod val="75000"/>
              </a:schemeClr>
            </a:solidFill>
            <a:prstDash val="solid"/>
            <a:bevel/>
          </a:ln>
          <a:extLst>
            <a:ext uri="{909E8E84-426E-40DD-AFC4-6F175D3DCCD1}">
              <a14:hiddenFill xmlns:a14="http://schemas.microsoft.com/office/drawing/2010/main">
                <a:noFill/>
              </a14:hiddenFill>
            </a:ext>
          </a:extLst>
        </p:spPr>
        <p:txBody>
          <a:bodyPr/>
          <a:lstStyle/>
          <a:p>
            <a:pPr defTabSz="685800" fontAlgn="base">
              <a:spcBef>
                <a:spcPct val="0"/>
              </a:spcBef>
              <a:spcAft>
                <a:spcPct val="0"/>
              </a:spcAft>
            </a:pPr>
            <a:endParaRPr lang="zh-CN" altLang="en-US" sz="1350">
              <a:solidFill>
                <a:prstClr val="black"/>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1360" y="4250261"/>
            <a:ext cx="1328965" cy="838086"/>
          </a:xfrm>
          <a:prstGeom prst="roundRect">
            <a:avLst>
              <a:gd name="adj" fmla="val 5627"/>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379217" y="1189805"/>
            <a:ext cx="1295235" cy="1694517"/>
            <a:chOff x="400743" y="1654774"/>
            <a:chExt cx="1725827" cy="2035831"/>
          </a:xfrm>
        </p:grpSpPr>
        <p:pic>
          <p:nvPicPr>
            <p:cNvPr id="23" name="图片 3"/>
            <p:cNvPicPr>
              <a:picLocks noChangeAspect="1"/>
            </p:cNvPicPr>
            <p:nvPr/>
          </p:nvPicPr>
          <p:blipFill>
            <a:blip r:embed="rId4"/>
            <a:stretch>
              <a:fillRect/>
            </a:stretch>
          </p:blipFill>
          <p:spPr>
            <a:xfrm>
              <a:off x="400743" y="1654774"/>
              <a:ext cx="1656184" cy="2002230"/>
            </a:xfrm>
            <a:prstGeom prst="rect">
              <a:avLst/>
            </a:prstGeom>
            <a:effectLst>
              <a:outerShdw blurRad="50800" dist="63500" dir="2700000" algn="tl" rotWithShape="0">
                <a:prstClr val="black">
                  <a:alpha val="40000"/>
                </a:prstClr>
              </a:outerShdw>
            </a:effectLst>
          </p:spPr>
        </p:pic>
        <p:sp>
          <p:nvSpPr>
            <p:cNvPr id="27" name="Rectangle 5"/>
            <p:cNvSpPr/>
            <p:nvPr/>
          </p:nvSpPr>
          <p:spPr>
            <a:xfrm>
              <a:off x="434382" y="3149842"/>
              <a:ext cx="1692188" cy="540763"/>
            </a:xfrm>
            <a:prstGeom prst="rect">
              <a:avLst/>
            </a:prstGeom>
          </p:spPr>
          <p:txBody>
            <a:bodyPr wrap="square">
              <a:spAutoFit/>
            </a:bodyPr>
            <a:lstStyle/>
            <a:p>
              <a:pPr algn="ctr" defTabSz="779145">
                <a:defRPr/>
              </a:pPr>
              <a:r>
                <a:rPr lang="zh-CN" altLang="en-US" sz="1100" b="1" kern="0" dirty="0">
                  <a:solidFill>
                    <a:prstClr val="white"/>
                  </a:solidFill>
                  <a:latin typeface="黑体" panose="02010609060101010101" pitchFamily="2" charset="-122"/>
                  <a:ea typeface="黑体" panose="02010609060101010101" pitchFamily="2" charset="-122"/>
                </a:rPr>
                <a:t>通信测试实验设备及其工作情况</a:t>
              </a:r>
            </a:p>
          </p:txBody>
        </p:sp>
      </p:grpSp>
      <p:sp>
        <p:nvSpPr>
          <p:cNvPr id="28" name="矩形 27"/>
          <p:cNvSpPr/>
          <p:nvPr/>
        </p:nvSpPr>
        <p:spPr>
          <a:xfrm>
            <a:off x="323529" y="827121"/>
            <a:ext cx="3983489" cy="2104670"/>
          </a:xfrm>
          <a:prstGeom prst="rect">
            <a:avLst/>
          </a:prstGeom>
          <a:noFill/>
          <a:ln w="28575" cap="flat" cmpd="sng" algn="ctr">
            <a:solidFill>
              <a:srgbClr val="0070C0"/>
            </a:solidFill>
            <a:prstDash val="sysDot"/>
          </a:ln>
          <a:effectLst/>
        </p:spPr>
        <p:txBody>
          <a:bodyPr rtlCol="0" anchor="ctr"/>
          <a:lstStyle/>
          <a:p>
            <a:pPr algn="ctr" defTabSz="779145">
              <a:defRPr/>
            </a:pPr>
            <a:endParaRPr lang="zh-CN" altLang="en-US" sz="1125" kern="0">
              <a:solidFill>
                <a:prstClr val="white"/>
              </a:solidFill>
            </a:endParaRPr>
          </a:p>
        </p:txBody>
      </p:sp>
      <p:sp>
        <p:nvSpPr>
          <p:cNvPr id="29" name="文本框 5"/>
          <p:cNvSpPr txBox="1"/>
          <p:nvPr/>
        </p:nvSpPr>
        <p:spPr>
          <a:xfrm>
            <a:off x="905686" y="844338"/>
            <a:ext cx="3960440" cy="323165"/>
          </a:xfrm>
          <a:prstGeom prst="rect">
            <a:avLst/>
          </a:prstGeom>
          <a:noFill/>
        </p:spPr>
        <p:txBody>
          <a:bodyPr wrap="square" rtlCol="0">
            <a:spAutoFit/>
          </a:bodyPr>
          <a:lstStyle/>
          <a:p>
            <a:pPr defTabSz="779145"/>
            <a:r>
              <a:rPr lang="zh-CN" altLang="en-US" dirty="0">
                <a:solidFill>
                  <a:srgbClr val="C00000"/>
                </a:solidFill>
                <a:latin typeface="黑体" panose="02010609060101010101" pitchFamily="2" charset="-122"/>
                <a:ea typeface="黑体" panose="02010609060101010101" pitchFamily="2" charset="-122"/>
              </a:rPr>
              <a:t>国家</a:t>
            </a:r>
            <a:r>
              <a:rPr lang="en-US" altLang="zh-CN" dirty="0">
                <a:solidFill>
                  <a:srgbClr val="C00000"/>
                </a:solidFill>
                <a:latin typeface="黑体" panose="02010609060101010101" pitchFamily="2" charset="-122"/>
                <a:ea typeface="黑体" panose="02010609060101010101" pitchFamily="2" charset="-122"/>
              </a:rPr>
              <a:t>CNAS</a:t>
            </a:r>
            <a:r>
              <a:rPr lang="zh-CN" altLang="en-US" dirty="0">
                <a:solidFill>
                  <a:srgbClr val="C00000"/>
                </a:solidFill>
                <a:latin typeface="黑体" panose="02010609060101010101" pitchFamily="2" charset="-122"/>
                <a:ea typeface="黑体" panose="02010609060101010101" pitchFamily="2" charset="-122"/>
              </a:rPr>
              <a:t>智能通信测试平台</a:t>
            </a:r>
          </a:p>
        </p:txBody>
      </p:sp>
      <p:pic>
        <p:nvPicPr>
          <p:cNvPr id="30" name="图片 29"/>
          <p:cNvPicPr>
            <a:picLocks noChangeAspect="1"/>
          </p:cNvPicPr>
          <p:nvPr/>
        </p:nvPicPr>
        <p:blipFill>
          <a:blip r:embed="rId5"/>
          <a:stretch>
            <a:fillRect/>
          </a:stretch>
        </p:blipFill>
        <p:spPr>
          <a:xfrm>
            <a:off x="4866126" y="3437041"/>
            <a:ext cx="3666314" cy="1519805"/>
          </a:xfrm>
          <a:prstGeom prst="rect">
            <a:avLst/>
          </a:prstGeom>
        </p:spPr>
      </p:pic>
      <p:sp>
        <p:nvSpPr>
          <p:cNvPr id="31" name="矩形 30"/>
          <p:cNvSpPr/>
          <p:nvPr/>
        </p:nvSpPr>
        <p:spPr>
          <a:xfrm>
            <a:off x="4658580" y="3075807"/>
            <a:ext cx="4081406" cy="2015998"/>
          </a:xfrm>
          <a:prstGeom prst="rect">
            <a:avLst/>
          </a:prstGeom>
          <a:noFill/>
          <a:ln w="28575" cap="flat" cmpd="sng" algn="ctr">
            <a:solidFill>
              <a:srgbClr val="0070C0"/>
            </a:solidFill>
            <a:prstDash val="sysDot"/>
          </a:ln>
          <a:effectLst/>
        </p:spPr>
        <p:txBody>
          <a:bodyPr rtlCol="0" anchor="ctr"/>
          <a:lstStyle/>
          <a:p>
            <a:pPr algn="ctr" defTabSz="779145">
              <a:defRPr/>
            </a:pPr>
            <a:endParaRPr lang="zh-CN" altLang="en-US" sz="1125" kern="0">
              <a:solidFill>
                <a:prstClr val="white"/>
              </a:solidFill>
            </a:endParaRPr>
          </a:p>
        </p:txBody>
      </p:sp>
      <p:sp>
        <p:nvSpPr>
          <p:cNvPr id="32" name="文本框 5"/>
          <p:cNvSpPr txBox="1"/>
          <p:nvPr/>
        </p:nvSpPr>
        <p:spPr>
          <a:xfrm>
            <a:off x="5292080" y="3084530"/>
            <a:ext cx="3181176" cy="323165"/>
          </a:xfrm>
          <a:prstGeom prst="rect">
            <a:avLst/>
          </a:prstGeom>
          <a:noFill/>
        </p:spPr>
        <p:txBody>
          <a:bodyPr wrap="square" rtlCol="0">
            <a:spAutoFit/>
          </a:bodyPr>
          <a:lstStyle/>
          <a:p>
            <a:pPr defTabSz="779145"/>
            <a:r>
              <a:rPr lang="zh-CN" altLang="en-US" dirty="0">
                <a:solidFill>
                  <a:srgbClr val="C00000"/>
                </a:solidFill>
                <a:latin typeface="黑体" panose="02010609060101010101" pitchFamily="2" charset="-122"/>
                <a:ea typeface="黑体" panose="02010609060101010101" pitchFamily="2" charset="-122"/>
              </a:rPr>
              <a:t>中科院大数据与人工智能计算平台</a:t>
            </a:r>
          </a:p>
        </p:txBody>
      </p:sp>
      <p:pic>
        <p:nvPicPr>
          <p:cNvPr id="5" name="图片 4"/>
          <p:cNvPicPr>
            <a:picLocks noChangeAspect="1"/>
          </p:cNvPicPr>
          <p:nvPr/>
        </p:nvPicPr>
        <p:blipFill>
          <a:blip r:embed="rId6"/>
          <a:stretch>
            <a:fillRect/>
          </a:stretch>
        </p:blipFill>
        <p:spPr>
          <a:xfrm>
            <a:off x="1658543" y="1189806"/>
            <a:ext cx="2620691" cy="1667742"/>
          </a:xfrm>
          <a:prstGeom prst="rect">
            <a:avLst/>
          </a:prstGeom>
        </p:spPr>
      </p:pic>
      <p:sp>
        <p:nvSpPr>
          <p:cNvPr id="9" name="矩形 8"/>
          <p:cNvSpPr/>
          <p:nvPr/>
        </p:nvSpPr>
        <p:spPr>
          <a:xfrm>
            <a:off x="645267" y="3091574"/>
            <a:ext cx="3262433" cy="323165"/>
          </a:xfrm>
          <a:prstGeom prst="rect">
            <a:avLst/>
          </a:prstGeom>
        </p:spPr>
        <p:txBody>
          <a:bodyPr wrap="none">
            <a:spAutoFit/>
          </a:bodyPr>
          <a:lstStyle/>
          <a:p>
            <a:pPr indent="0" algn="ctr">
              <a:buNone/>
            </a:pPr>
            <a:r>
              <a:rPr lang="zh-CN" altLang="en-US" dirty="0">
                <a:solidFill>
                  <a:srgbClr val="C00000"/>
                </a:solidFill>
                <a:latin typeface="黑体" panose="02010609060101010101" pitchFamily="2" charset="-122"/>
                <a:ea typeface="黑体" panose="02010609060101010101" pitchFamily="2" charset="-122"/>
              </a:rPr>
              <a:t>未来媒体网络</a:t>
            </a:r>
            <a:r>
              <a:rPr lang="en-US" altLang="zh-CN" dirty="0">
                <a:solidFill>
                  <a:srgbClr val="C00000"/>
                </a:solidFill>
                <a:latin typeface="黑体" panose="02010609060101010101" pitchFamily="2" charset="-122"/>
                <a:ea typeface="黑体" panose="02010609060101010101" pitchFamily="2" charset="-122"/>
              </a:rPr>
              <a:t>·</a:t>
            </a:r>
            <a:r>
              <a:rPr lang="zh-CN" altLang="zh-CN" dirty="0">
                <a:solidFill>
                  <a:srgbClr val="C00000"/>
                </a:solidFill>
                <a:latin typeface="黑体" panose="02010609060101010101" pitchFamily="2" charset="-122"/>
                <a:ea typeface="黑体" panose="02010609060101010101" pitchFamily="2" charset="-122"/>
              </a:rPr>
              <a:t>教育部</a:t>
            </a:r>
            <a:r>
              <a:rPr lang="zh-CN" altLang="en-US" dirty="0">
                <a:solidFill>
                  <a:srgbClr val="C00000"/>
                </a:solidFill>
                <a:latin typeface="黑体" panose="02010609060101010101" pitchFamily="2" charset="-122"/>
                <a:ea typeface="黑体" panose="02010609060101010101" pitchFamily="2" charset="-122"/>
              </a:rPr>
              <a:t>协同创新中心</a:t>
            </a:r>
            <a:endParaRPr lang="en-US" altLang="en-US" dirty="0">
              <a:solidFill>
                <a:srgbClr val="C00000"/>
              </a:solidFill>
              <a:latin typeface="黑体" panose="02010609060101010101" pitchFamily="2" charset="-122"/>
              <a:ea typeface="黑体" panose="02010609060101010101" pitchFamily="2" charset="-122"/>
            </a:endParaRPr>
          </a:p>
        </p:txBody>
      </p:sp>
      <p:sp>
        <p:nvSpPr>
          <p:cNvPr id="43" name="文本框 5"/>
          <p:cNvSpPr txBox="1"/>
          <p:nvPr/>
        </p:nvSpPr>
        <p:spPr>
          <a:xfrm>
            <a:off x="5105053" y="827121"/>
            <a:ext cx="4400489" cy="323165"/>
          </a:xfrm>
          <a:prstGeom prst="rect">
            <a:avLst/>
          </a:prstGeom>
          <a:noFill/>
        </p:spPr>
        <p:txBody>
          <a:bodyPr wrap="square" rtlCol="0">
            <a:spAutoFit/>
          </a:bodyPr>
          <a:lstStyle/>
          <a:p>
            <a:pPr defTabSz="865505"/>
            <a:r>
              <a:rPr lang="zh-CN" altLang="en-US" dirty="0">
                <a:solidFill>
                  <a:srgbClr val="C00000"/>
                </a:solidFill>
                <a:latin typeface="黑体" panose="02010609060101010101" pitchFamily="2" charset="-122"/>
                <a:ea typeface="黑体" panose="02010609060101010101" pitchFamily="2" charset="-122"/>
              </a:rPr>
              <a:t>自主智能无人系统</a:t>
            </a:r>
            <a:r>
              <a:rPr lang="en-US" altLang="zh-CN" dirty="0">
                <a:solidFill>
                  <a:srgbClr val="C00000"/>
                </a:solidFill>
                <a:latin typeface="黑体" panose="02010609060101010101" pitchFamily="2" charset="-122"/>
                <a:ea typeface="黑体" panose="02010609060101010101" pitchFamily="2" charset="-122"/>
              </a:rPr>
              <a:t>·</a:t>
            </a:r>
            <a:r>
              <a:rPr lang="zh-CN" altLang="en-US" dirty="0">
                <a:solidFill>
                  <a:srgbClr val="C00000"/>
                </a:solidFill>
                <a:latin typeface="黑体" panose="02010609060101010101" pitchFamily="2" charset="-122"/>
                <a:ea typeface="黑体" panose="02010609060101010101" pitchFamily="2" charset="-122"/>
              </a:rPr>
              <a:t>全国重点实验室</a:t>
            </a:r>
          </a:p>
        </p:txBody>
      </p:sp>
      <p:sp>
        <p:nvSpPr>
          <p:cNvPr id="44" name="矩形 43"/>
          <p:cNvSpPr/>
          <p:nvPr/>
        </p:nvSpPr>
        <p:spPr>
          <a:xfrm>
            <a:off x="4658581" y="821748"/>
            <a:ext cx="4081406" cy="2110043"/>
          </a:xfrm>
          <a:prstGeom prst="rect">
            <a:avLst/>
          </a:prstGeom>
          <a:noFill/>
          <a:ln w="28575" cap="flat" cmpd="sng" algn="ctr">
            <a:solidFill>
              <a:srgbClr val="0070C0"/>
            </a:solidFill>
            <a:prstDash val="sysDot"/>
          </a:ln>
          <a:effectLst/>
        </p:spPr>
        <p:txBody>
          <a:bodyPr rtlCol="0" anchor="ctr"/>
          <a:lstStyle/>
          <a:p>
            <a:pPr algn="ctr" defTabSz="865505">
              <a:defRPr/>
            </a:pPr>
            <a:endParaRPr lang="zh-CN" altLang="en-US" sz="1250" kern="0">
              <a:solidFill>
                <a:prstClr val="white"/>
              </a:solidFill>
              <a:latin typeface="Calibri" panose="020F0502020204030204"/>
              <a:ea typeface="宋体" panose="02010600030101010101" pitchFamily="2" charset="-122"/>
            </a:endParaRPr>
          </a:p>
        </p:txBody>
      </p:sp>
      <p:grpSp>
        <p:nvGrpSpPr>
          <p:cNvPr id="45" name="组合 44"/>
          <p:cNvGrpSpPr/>
          <p:nvPr/>
        </p:nvGrpSpPr>
        <p:grpSpPr>
          <a:xfrm>
            <a:off x="4866126" y="1141443"/>
            <a:ext cx="3791131" cy="1753747"/>
            <a:chOff x="122494" y="1425424"/>
            <a:chExt cx="6311550" cy="3487786"/>
          </a:xfrm>
        </p:grpSpPr>
        <p:pic>
          <p:nvPicPr>
            <p:cNvPr id="46" name="图片 45"/>
            <p:cNvPicPr>
              <a:picLocks noChangeAspect="1"/>
            </p:cNvPicPr>
            <p:nvPr/>
          </p:nvPicPr>
          <p:blipFill>
            <a:blip r:embed="rId7"/>
            <a:stretch>
              <a:fillRect/>
            </a:stretch>
          </p:blipFill>
          <p:spPr>
            <a:xfrm>
              <a:off x="122494" y="1425424"/>
              <a:ext cx="2935841" cy="1648098"/>
            </a:xfrm>
            <a:prstGeom prst="rect">
              <a:avLst/>
            </a:prstGeom>
          </p:spPr>
        </p:pic>
        <p:pic>
          <p:nvPicPr>
            <p:cNvPr id="47" name="图片 46"/>
            <p:cNvPicPr>
              <a:picLocks noChangeAspect="1"/>
            </p:cNvPicPr>
            <p:nvPr/>
          </p:nvPicPr>
          <p:blipFill>
            <a:blip r:embed="rId8"/>
            <a:stretch>
              <a:fillRect/>
            </a:stretch>
          </p:blipFill>
          <p:spPr>
            <a:xfrm>
              <a:off x="3694079" y="1425424"/>
              <a:ext cx="2739965" cy="1648098"/>
            </a:xfrm>
            <a:prstGeom prst="rect">
              <a:avLst/>
            </a:prstGeom>
          </p:spPr>
        </p:pic>
        <p:pic>
          <p:nvPicPr>
            <p:cNvPr id="48" name="图片 47"/>
            <p:cNvPicPr>
              <a:picLocks noChangeAspect="1"/>
            </p:cNvPicPr>
            <p:nvPr/>
          </p:nvPicPr>
          <p:blipFill>
            <a:blip r:embed="rId9"/>
            <a:stretch>
              <a:fillRect/>
            </a:stretch>
          </p:blipFill>
          <p:spPr>
            <a:xfrm>
              <a:off x="122494" y="3103629"/>
              <a:ext cx="2935841" cy="1809579"/>
            </a:xfrm>
            <a:prstGeom prst="rect">
              <a:avLst/>
            </a:prstGeom>
          </p:spPr>
        </p:pic>
        <p:pic>
          <p:nvPicPr>
            <p:cNvPr id="49" name="图片 48"/>
            <p:cNvPicPr>
              <a:picLocks noChangeAspect="1"/>
            </p:cNvPicPr>
            <p:nvPr/>
          </p:nvPicPr>
          <p:blipFill>
            <a:blip r:embed="rId10"/>
            <a:stretch>
              <a:fillRect/>
            </a:stretch>
          </p:blipFill>
          <p:spPr>
            <a:xfrm>
              <a:off x="3694079" y="3103631"/>
              <a:ext cx="2739965" cy="1809579"/>
            </a:xfrm>
            <a:prstGeom prst="rect">
              <a:avLst/>
            </a:prstGeom>
          </p:spPr>
        </p:pic>
      </p:grpSp>
      <p:pic>
        <p:nvPicPr>
          <p:cNvPr id="34" name="图片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61360" y="3410816"/>
            <a:ext cx="1328965" cy="775619"/>
          </a:xfrm>
          <a:prstGeom prst="roundRect">
            <a:avLst>
              <a:gd name="adj" fmla="val 5627"/>
            </a:avLst>
          </a:prstGeom>
          <a:noFill/>
          <a:ln w="9525">
            <a:noFill/>
            <a:miter lim="800000"/>
            <a:headEnd/>
            <a:tailEnd/>
          </a:ln>
          <a:effectLst/>
        </p:spPr>
      </p:pic>
      <p:pic>
        <p:nvPicPr>
          <p:cNvPr id="35" name="Picture 2" descr="http://cmic.sjtu.edu.cn/ueditor/net/upload/2016-02-26/4012b832-318b-4f4b-8628-5195b1282f1a.png"/>
          <p:cNvPicPr>
            <a:picLocks noChangeAspect="1" noChangeArrowheads="1"/>
          </p:cNvPicPr>
          <p:nvPr/>
        </p:nvPicPr>
        <p:blipFill rotWithShape="1">
          <a:blip r:embed="rId12">
            <a:extLst>
              <a:ext uri="{28A0092B-C50C-407E-A947-70E740481C1C}">
                <a14:useLocalDpi xmlns:a14="http://schemas.microsoft.com/office/drawing/2010/main" val="0"/>
              </a:ext>
            </a:extLst>
          </a:blip>
          <a:srcRect r="5032"/>
          <a:stretch>
            <a:fillRect/>
          </a:stretch>
        </p:blipFill>
        <p:spPr bwMode="auto">
          <a:xfrm>
            <a:off x="376218" y="3437041"/>
            <a:ext cx="2052655" cy="1620000"/>
          </a:xfrm>
          <a:prstGeom prst="roundRect">
            <a:avLst>
              <a:gd name="adj" fmla="val 5627"/>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36" name="矩形 35"/>
          <p:cNvSpPr/>
          <p:nvPr/>
        </p:nvSpPr>
        <p:spPr>
          <a:xfrm>
            <a:off x="323529" y="3075805"/>
            <a:ext cx="3983489" cy="2016000"/>
          </a:xfrm>
          <a:prstGeom prst="rect">
            <a:avLst/>
          </a:prstGeom>
          <a:noFill/>
          <a:ln w="28575" cap="flat" cmpd="sng" algn="ctr">
            <a:solidFill>
              <a:srgbClr val="0070C0"/>
            </a:solidFill>
            <a:prstDash val="sysDot"/>
          </a:ln>
          <a:effectLst/>
        </p:spPr>
        <p:txBody>
          <a:bodyPr rtlCol="0" anchor="ctr"/>
          <a:lstStyle/>
          <a:p>
            <a:pPr algn="ctr" defTabSz="779145">
              <a:defRPr/>
            </a:pPr>
            <a:endParaRPr lang="zh-CN" altLang="en-US" sz="1125" kern="0">
              <a:solidFill>
                <a:prstClr val="white"/>
              </a:solidFill>
            </a:endParaRPr>
          </a:p>
        </p:txBody>
      </p:sp>
      <p:sp>
        <p:nvSpPr>
          <p:cNvPr id="37" name="矩形 36"/>
          <p:cNvSpPr/>
          <p:nvPr/>
        </p:nvSpPr>
        <p:spPr>
          <a:xfrm>
            <a:off x="2667425" y="67272"/>
            <a:ext cx="3858749" cy="523220"/>
          </a:xfrm>
          <a:prstGeom prst="rect">
            <a:avLst/>
          </a:prstGeom>
        </p:spPr>
        <p:txBody>
          <a:bodyPr wrap="none">
            <a:spAutoFit/>
          </a:bodyPr>
          <a:lstStyle/>
          <a:p>
            <a:pPr algn="ctr" defTabSz="685800"/>
            <a:r>
              <a:rPr lang="zh-CN" altLang="en-US" sz="2800" b="1" dirty="0">
                <a:latin typeface="微软雅黑" panose="020B0503020204020204" pitchFamily="34" charset="-122"/>
                <a:ea typeface="微软雅黑" panose="020B0503020204020204" pitchFamily="34" charset="-122"/>
              </a:rPr>
              <a:t>拥有重大科研平台</a:t>
            </a:r>
            <a:r>
              <a:rPr lang="en-US" altLang="zh-CN" sz="2800" b="1" dirty="0">
                <a:solidFill>
                  <a:srgbClr val="C00000"/>
                </a:solidFill>
                <a:latin typeface="微软雅黑" panose="020B0503020204020204" pitchFamily="34" charset="-122"/>
                <a:ea typeface="微软雅黑" panose="020B0503020204020204" pitchFamily="34" charset="-122"/>
              </a:rPr>
              <a:t>10</a:t>
            </a:r>
            <a:r>
              <a:rPr lang="zh-CN" altLang="en-US" sz="2800" b="1" dirty="0">
                <a:solidFill>
                  <a:srgbClr val="C00000"/>
                </a:solidFill>
                <a:latin typeface="微软雅黑" panose="020B0503020204020204" pitchFamily="34" charset="-122"/>
                <a:ea typeface="微软雅黑" panose="020B0503020204020204" pitchFamily="34" charset="-122"/>
              </a:rPr>
              <a:t>个</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8"/>
          <p:cNvSpPr txBox="1">
            <a:spLocks noChangeArrowheads="1"/>
          </p:cNvSpPr>
          <p:nvPr/>
        </p:nvSpPr>
        <p:spPr bwMode="gray">
          <a:xfrm>
            <a:off x="107504" y="51470"/>
            <a:ext cx="489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latin typeface="微软雅黑" panose="020B0503020204020204" pitchFamily="34" charset="-122"/>
                <a:ea typeface="微软雅黑" panose="020B0503020204020204" pitchFamily="34" charset="-122"/>
              </a:rPr>
              <a:t>研发团队与工作基础</a:t>
            </a:r>
          </a:p>
        </p:txBody>
      </p:sp>
      <p:sp>
        <p:nvSpPr>
          <p:cNvPr id="10" name="矩形 9"/>
          <p:cNvSpPr/>
          <p:nvPr/>
        </p:nvSpPr>
        <p:spPr>
          <a:xfrm>
            <a:off x="0" y="605467"/>
            <a:ext cx="9075420" cy="645160"/>
          </a:xfrm>
          <a:prstGeom prst="rect">
            <a:avLst/>
          </a:prstGeom>
        </p:spPr>
        <p:txBody>
          <a:bodyPr wrap="square">
            <a:spAutoFit/>
          </a:bodyPr>
          <a:lstStyle/>
          <a:p>
            <a:pPr algn="ctr" defTabSz="914400" eaLnBrk="0" hangingPunct="0">
              <a:defRPr/>
            </a:pPr>
            <a:r>
              <a:rPr lang="zh-CN" altLang="en-US" sz="22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近五年承担重点研发计划、重大专项等国家级项目，总经费逾</a:t>
            </a:r>
            <a:r>
              <a:rPr lang="en-US" altLang="zh-CN" sz="3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2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亿元</a:t>
            </a:r>
          </a:p>
        </p:txBody>
      </p:sp>
      <p:graphicFrame>
        <p:nvGraphicFramePr>
          <p:cNvPr id="11" name="表格 10"/>
          <p:cNvGraphicFramePr/>
          <p:nvPr>
            <p:custDataLst>
              <p:tags r:id="rId1"/>
            </p:custDataLst>
            <p:extLst>
              <p:ext uri="{D42A27DB-BD31-4B8C-83A1-F6EECF244321}">
                <p14:modId xmlns:p14="http://schemas.microsoft.com/office/powerpoint/2010/main" val="4161318089"/>
              </p:ext>
            </p:extLst>
          </p:nvPr>
        </p:nvGraphicFramePr>
        <p:xfrm>
          <a:off x="251520" y="1190590"/>
          <a:ext cx="8540750" cy="3901440"/>
        </p:xfrm>
        <a:graphic>
          <a:graphicData uri="http://schemas.openxmlformats.org/drawingml/2006/table">
            <a:tbl>
              <a:tblPr firstRow="1" bandRow="1"/>
              <a:tblGrid>
                <a:gridCol w="4569966">
                  <a:extLst>
                    <a:ext uri="{9D8B030D-6E8A-4147-A177-3AD203B41FA5}">
                      <a16:colId xmlns:a16="http://schemas.microsoft.com/office/drawing/2014/main" val="20000"/>
                    </a:ext>
                  </a:extLst>
                </a:gridCol>
                <a:gridCol w="2478451">
                  <a:extLst>
                    <a:ext uri="{9D8B030D-6E8A-4147-A177-3AD203B41FA5}">
                      <a16:colId xmlns:a16="http://schemas.microsoft.com/office/drawing/2014/main" val="20001"/>
                    </a:ext>
                  </a:extLst>
                </a:gridCol>
                <a:gridCol w="1492333">
                  <a:extLst>
                    <a:ext uri="{9D8B030D-6E8A-4147-A177-3AD203B41FA5}">
                      <a16:colId xmlns:a16="http://schemas.microsoft.com/office/drawing/2014/main" val="20002"/>
                    </a:ext>
                  </a:extLst>
                </a:gridCol>
              </a:tblGrid>
              <a:tr h="392381">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00000"/>
                        </a:lnSpc>
                        <a:buNone/>
                      </a:pPr>
                      <a:r>
                        <a:rPr lang="zh-CN" altLang="en-US" sz="2000" b="1" dirty="0">
                          <a:solidFill>
                            <a:schemeClr val="tx1"/>
                          </a:solidFill>
                        </a:rPr>
                        <a:t>项目名称</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00000"/>
                        </a:lnSpc>
                        <a:buNone/>
                      </a:pPr>
                      <a:r>
                        <a:rPr lang="zh-CN" altLang="en-US" sz="2000" b="1" dirty="0">
                          <a:solidFill>
                            <a:schemeClr val="tx1"/>
                          </a:solidFill>
                        </a:rPr>
                        <a:t>项目来源</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p>
                      <a:pPr algn="ctr">
                        <a:lnSpc>
                          <a:spcPct val="100000"/>
                        </a:lnSpc>
                        <a:buNone/>
                      </a:pPr>
                      <a:r>
                        <a:rPr lang="zh-CN" altLang="en-US" sz="2000" b="1" kern="1200" dirty="0">
                          <a:solidFill>
                            <a:schemeClr val="tx1"/>
                          </a:solidFill>
                          <a:latin typeface="Times New Roman" panose="02020603050405020304"/>
                          <a:ea typeface="微软雅黑" panose="020B0503020204020204" pitchFamily="34" charset="-122"/>
                        </a:rPr>
                        <a:t>经费</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293079">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t>“</a:t>
                      </a:r>
                      <a:r>
                        <a:rPr lang="zh-CN" altLang="en-US" sz="1600" b="1" dirty="0">
                          <a:solidFill>
                            <a:srgbClr val="FF0000"/>
                          </a:solidFill>
                        </a:rPr>
                        <a:t>6G总体</a:t>
                      </a:r>
                      <a:r>
                        <a:rPr lang="zh-CN" altLang="en-US" sz="1600" b="1" dirty="0"/>
                        <a:t>技术研究”</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400" b="1" dirty="0"/>
                        <a:t>国家重点研发计划</a:t>
                      </a:r>
                      <a:r>
                        <a:rPr lang="en-US" altLang="zh-CN" sz="1400" b="1" dirty="0"/>
                        <a:t>·</a:t>
                      </a:r>
                      <a:r>
                        <a:rPr lang="zh-CN" altLang="en-US" sz="1400" b="1" dirty="0"/>
                        <a:t>课题</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algn="ctr">
                        <a:buNone/>
                      </a:pPr>
                      <a:r>
                        <a:rPr lang="en-US" altLang="zh-CN" sz="1600" b="1" kern="1200" dirty="0">
                          <a:solidFill>
                            <a:schemeClr val="dk1"/>
                          </a:solidFill>
                          <a:latin typeface="Times New Roman" panose="02020603050405020304"/>
                          <a:ea typeface="微软雅黑" panose="020B0503020204020204" pitchFamily="34" charset="-122"/>
                        </a:rPr>
                        <a:t>109</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293079">
                <a:tc>
                  <a:txBody>
                    <a:bodyPr/>
                    <a:lstStyle/>
                    <a:p>
                      <a:pPr marL="0" marR="0" indent="0" algn="ctr" defTabSz="514350" rtl="0" eaLnBrk="1" fontAlgn="auto" latinLnBrk="0" hangingPunct="1">
                        <a:lnSpc>
                          <a:spcPct val="100000"/>
                        </a:lnSpc>
                        <a:spcBef>
                          <a:spcPts val="0"/>
                        </a:spcBef>
                        <a:spcAft>
                          <a:spcPts val="0"/>
                        </a:spcAft>
                        <a:buClrTx/>
                        <a:buSzTx/>
                        <a:buFontTx/>
                        <a:buNone/>
                        <a:defRPr/>
                      </a:pPr>
                      <a:r>
                        <a:rPr lang="zh-CN" altLang="en-US" sz="1600" b="1" kern="1200" dirty="0">
                          <a:solidFill>
                            <a:schemeClr val="dk1"/>
                          </a:solidFill>
                          <a:latin typeface="Times New Roman" panose="02020603050405020304"/>
                          <a:ea typeface="微软雅黑" panose="020B0503020204020204" pitchFamily="34" charset="-122"/>
                        </a:rPr>
                        <a:t>“</a:t>
                      </a:r>
                      <a:r>
                        <a:rPr lang="en-US" altLang="zh-CN" sz="1600" b="1" kern="1200" dirty="0">
                          <a:solidFill>
                            <a:srgbClr val="FF0000"/>
                          </a:solidFill>
                          <a:latin typeface="Times New Roman" panose="02020603050405020304"/>
                          <a:ea typeface="微软雅黑" panose="020B0503020204020204" pitchFamily="34" charset="-122"/>
                        </a:rPr>
                        <a:t>6G</a:t>
                      </a:r>
                      <a:r>
                        <a:rPr lang="zh-CN" altLang="en-US" sz="1600" b="1" kern="1200" dirty="0">
                          <a:solidFill>
                            <a:schemeClr val="dk1"/>
                          </a:solidFill>
                          <a:latin typeface="Times New Roman" panose="02020603050405020304"/>
                          <a:ea typeface="微软雅黑" panose="020B0503020204020204" pitchFamily="34" charset="-122"/>
                        </a:rPr>
                        <a:t>与广播融合体系关键技术研究与应用”</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r>
                        <a:rPr lang="zh-CN" altLang="en-US" sz="1400" b="1" kern="1200" dirty="0">
                          <a:solidFill>
                            <a:schemeClr val="dk1"/>
                          </a:solidFill>
                          <a:latin typeface="Times New Roman" panose="02020603050405020304"/>
                          <a:ea typeface="微软雅黑" panose="020B0503020204020204" pitchFamily="34" charset="-122"/>
                        </a:rPr>
                        <a:t>国家重点研发计划</a:t>
                      </a:r>
                      <a:r>
                        <a:rPr lang="en-US" altLang="zh-CN" sz="1400" b="1" kern="1200" dirty="0">
                          <a:solidFill>
                            <a:schemeClr val="dk1"/>
                          </a:solidFill>
                          <a:latin typeface="Times New Roman" panose="02020603050405020304"/>
                          <a:ea typeface="微软雅黑" panose="020B0503020204020204" pitchFamily="34" charset="-122"/>
                        </a:rPr>
                        <a:t>·</a:t>
                      </a:r>
                      <a:r>
                        <a:rPr lang="zh-CN" altLang="en-US" sz="1400" b="1" kern="1200" dirty="0">
                          <a:solidFill>
                            <a:schemeClr val="dk1"/>
                          </a:solidFill>
                          <a:latin typeface="Times New Roman" panose="02020603050405020304"/>
                          <a:ea typeface="微软雅黑" panose="020B0503020204020204" pitchFamily="34" charset="-122"/>
                        </a:rPr>
                        <a:t>项目</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r>
                        <a:rPr lang="en-US" altLang="zh-CN" sz="1600" b="1" kern="1200" dirty="0">
                          <a:solidFill>
                            <a:schemeClr val="dk1"/>
                          </a:solidFill>
                          <a:latin typeface="Times New Roman" panose="02020603050405020304"/>
                          <a:ea typeface="微软雅黑" panose="020B0503020204020204" pitchFamily="34" charset="-122"/>
                        </a:rPr>
                        <a:t>3000</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r h="293079">
                <a:tc>
                  <a:txBody>
                    <a:bodyPr/>
                    <a:lstStyle/>
                    <a:p>
                      <a:pPr marL="0" marR="0" indent="0" algn="ctr" defTabSz="514350" rtl="0" eaLnBrk="1" fontAlgn="auto" latinLnBrk="0" hangingPunct="1">
                        <a:lnSpc>
                          <a:spcPct val="100000"/>
                        </a:lnSpc>
                        <a:spcBef>
                          <a:spcPts val="0"/>
                        </a:spcBef>
                        <a:spcAft>
                          <a:spcPts val="0"/>
                        </a:spcAft>
                        <a:buClrTx/>
                        <a:buSzTx/>
                        <a:buFontTx/>
                        <a:buNone/>
                        <a:defRPr/>
                      </a:pPr>
                      <a:r>
                        <a:rPr lang="zh-CN" altLang="en-US" sz="1600" b="1" kern="1200" dirty="0">
                          <a:solidFill>
                            <a:schemeClr val="dk1"/>
                          </a:solidFill>
                          <a:latin typeface="Times New Roman" panose="02020603050405020304"/>
                          <a:ea typeface="+mn-ea"/>
                          <a:cs typeface="+mn-cs"/>
                        </a:rPr>
                        <a:t>“媒体融合网络智能协作计算与跨网协同传输</a:t>
                      </a:r>
                      <a:r>
                        <a:rPr lang="zh-CN" altLang="en-US" sz="1600" b="1" kern="1200" dirty="0">
                          <a:solidFill>
                            <a:schemeClr val="dk1"/>
                          </a:solidFill>
                          <a:latin typeface="Times New Roman" panose="02020603050405020304"/>
                          <a:ea typeface="微软雅黑" panose="020B0503020204020204" pitchFamily="34" charset="-122"/>
                        </a:rPr>
                        <a:t>”</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marL="0" marR="0" indent="0" algn="ctr" defTabSz="514350" rtl="0" eaLnBrk="1" fontAlgn="auto" latinLnBrk="0" hangingPunct="1">
                        <a:lnSpc>
                          <a:spcPct val="100000"/>
                        </a:lnSpc>
                        <a:spcBef>
                          <a:spcPts val="0"/>
                        </a:spcBef>
                        <a:spcAft>
                          <a:spcPts val="0"/>
                        </a:spcAft>
                        <a:buClrTx/>
                        <a:buSzTx/>
                        <a:buFontTx/>
                        <a:buNone/>
                        <a:defRPr/>
                      </a:pPr>
                      <a:r>
                        <a:rPr lang="zh-CN" altLang="en-US" sz="1400" b="1" kern="1200" dirty="0">
                          <a:solidFill>
                            <a:schemeClr val="dk1"/>
                          </a:solidFill>
                          <a:latin typeface="Times New Roman" panose="02020603050405020304"/>
                          <a:ea typeface="+mn-ea"/>
                          <a:cs typeface="+mn-cs"/>
                        </a:rPr>
                        <a:t>国家重点研发计划</a:t>
                      </a:r>
                      <a:r>
                        <a:rPr lang="en-US" altLang="zh-CN" sz="1400" b="1" kern="1200" dirty="0">
                          <a:solidFill>
                            <a:schemeClr val="dk1"/>
                          </a:solidFill>
                          <a:latin typeface="Times New Roman" panose="02020603050405020304"/>
                          <a:ea typeface="+mn-ea"/>
                          <a:cs typeface="+mn-cs"/>
                        </a:rPr>
                        <a:t>·</a:t>
                      </a:r>
                      <a:r>
                        <a:rPr lang="zh-CN" altLang="en-US" sz="1400" b="1" kern="1200" dirty="0">
                          <a:solidFill>
                            <a:schemeClr val="dk1"/>
                          </a:solidFill>
                          <a:latin typeface="Times New Roman" panose="02020603050405020304"/>
                          <a:ea typeface="+mn-ea"/>
                          <a:cs typeface="+mn-cs"/>
                        </a:rPr>
                        <a:t>项目</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r>
                        <a:rPr lang="en-US" altLang="zh-CN" sz="1600" b="1" kern="1200" dirty="0">
                          <a:solidFill>
                            <a:schemeClr val="dk1"/>
                          </a:solidFill>
                          <a:latin typeface="Times New Roman" panose="02020603050405020304"/>
                          <a:ea typeface="微软雅黑" panose="020B0503020204020204" pitchFamily="34" charset="-122"/>
                        </a:rPr>
                        <a:t>2500</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3"/>
                  </a:ext>
                </a:extLst>
              </a:tr>
              <a:tr h="293079">
                <a:tc>
                  <a:txBody>
                    <a:bodyPr/>
                    <a:lstStyle/>
                    <a:p>
                      <a:pPr algn="ctr"/>
                      <a:r>
                        <a:rPr lang="zh-CN" altLang="en-US" sz="1600" b="1" kern="1200" dirty="0">
                          <a:solidFill>
                            <a:schemeClr val="dk1"/>
                          </a:solidFill>
                          <a:latin typeface="Times New Roman" panose="02020603050405020304"/>
                          <a:ea typeface="微软雅黑" panose="020B0503020204020204" pitchFamily="34" charset="-122"/>
                        </a:rPr>
                        <a:t>“学习优化理论与方法及其在</a:t>
                      </a:r>
                      <a:r>
                        <a:rPr lang="en-US" altLang="zh-CN" sz="1600" b="1" kern="1200" dirty="0">
                          <a:solidFill>
                            <a:schemeClr val="dk1"/>
                          </a:solidFill>
                          <a:latin typeface="Times New Roman" panose="02020603050405020304"/>
                          <a:ea typeface="微软雅黑" panose="020B0503020204020204" pitchFamily="34" charset="-122"/>
                        </a:rPr>
                        <a:t>5G</a:t>
                      </a:r>
                      <a:r>
                        <a:rPr lang="zh-CN" altLang="en-US" sz="1600" b="1" kern="1200" dirty="0">
                          <a:solidFill>
                            <a:schemeClr val="dk1"/>
                          </a:solidFill>
                          <a:latin typeface="Times New Roman" panose="02020603050405020304"/>
                          <a:ea typeface="微软雅黑" panose="020B0503020204020204" pitchFamily="34" charset="-122"/>
                        </a:rPr>
                        <a:t>中的应用”</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r>
                        <a:rPr lang="zh-CN" altLang="en-US" sz="1400" b="1" kern="1200" dirty="0">
                          <a:solidFill>
                            <a:schemeClr val="dk1"/>
                          </a:solidFill>
                          <a:latin typeface="Times New Roman" panose="02020603050405020304"/>
                          <a:ea typeface="微软雅黑" panose="020B0503020204020204" pitchFamily="34" charset="-122"/>
                        </a:rPr>
                        <a:t>国家重点研发计划</a:t>
                      </a:r>
                      <a:r>
                        <a:rPr lang="en-US" altLang="zh-CN" sz="1400" b="1" kern="1200" dirty="0">
                          <a:solidFill>
                            <a:schemeClr val="dk1"/>
                          </a:solidFill>
                          <a:latin typeface="Times New Roman" panose="02020603050405020304"/>
                          <a:ea typeface="微软雅黑" panose="020B0503020204020204" pitchFamily="34" charset="-122"/>
                        </a:rPr>
                        <a:t>·</a:t>
                      </a:r>
                      <a:r>
                        <a:rPr lang="zh-CN" altLang="en-US" sz="1400" b="1" kern="1200" dirty="0">
                          <a:solidFill>
                            <a:schemeClr val="dk1"/>
                          </a:solidFill>
                          <a:latin typeface="Times New Roman" panose="02020603050405020304"/>
                          <a:ea typeface="微软雅黑" panose="020B0503020204020204" pitchFamily="34" charset="-122"/>
                        </a:rPr>
                        <a:t>项目</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r>
                        <a:rPr lang="en-US" altLang="zh-CN" sz="1600" b="1" kern="1200" dirty="0">
                          <a:solidFill>
                            <a:schemeClr val="dk1"/>
                          </a:solidFill>
                          <a:latin typeface="Times New Roman" panose="02020603050405020304"/>
                          <a:ea typeface="微软雅黑" panose="020B0503020204020204" pitchFamily="34" charset="-122"/>
                        </a:rPr>
                        <a:t>1180</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r h="293079">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t>“SEANET规模试验验证评估与示范应用”</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400" b="1" dirty="0"/>
                        <a:t>中科院战略先导专项</a:t>
                      </a:r>
                      <a:endParaRPr lang="en-US" altLang="zh-CN" sz="1400" b="1"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algn="ctr">
                        <a:buNone/>
                      </a:pPr>
                      <a:r>
                        <a:rPr lang="en-US" altLang="zh-CN" sz="1600" b="1" kern="1200" dirty="0">
                          <a:solidFill>
                            <a:schemeClr val="dk1"/>
                          </a:solidFill>
                          <a:latin typeface="Times New Roman" panose="02020603050405020304"/>
                          <a:ea typeface="微软雅黑" panose="020B0503020204020204" pitchFamily="34" charset="-122"/>
                        </a:rPr>
                        <a:t>3500</a:t>
                      </a:r>
                      <a:r>
                        <a:rPr lang="zh-CN" altLang="en-US" sz="1600" b="1" kern="1200" dirty="0">
                          <a:solidFill>
                            <a:schemeClr val="dk1"/>
                          </a:solidFill>
                          <a:latin typeface="Times New Roman" panose="02020603050405020304"/>
                          <a:ea typeface="微软雅黑" panose="020B0503020204020204" pitchFamily="34" charset="-122"/>
                        </a:rPr>
                        <a:t>万</a:t>
                      </a:r>
                      <a:endParaRPr lang="en-US" altLang="zh-CN" sz="1600" b="1" kern="1200" dirty="0">
                        <a:solidFill>
                          <a:schemeClr val="dk1"/>
                        </a:solidFill>
                        <a:latin typeface="Times New Roman" panose="02020603050405020304"/>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5"/>
                  </a:ext>
                </a:extLst>
              </a:tr>
              <a:tr h="293079">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t>“适配小平台的多模式非声通信技术研究”</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400" b="1" dirty="0"/>
                        <a:t>中科院</a:t>
                      </a:r>
                      <a:r>
                        <a:rPr lang="en-US" altLang="zh-CN" sz="1400" b="1" dirty="0"/>
                        <a:t>GJ</a:t>
                      </a:r>
                      <a:r>
                        <a:rPr lang="zh-CN" altLang="en-US" sz="1400" b="1" dirty="0"/>
                        <a:t>专项</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buNone/>
                      </a:pPr>
                      <a:r>
                        <a:rPr lang="en-US" altLang="zh-CN" sz="1600" b="1" kern="1200" dirty="0">
                          <a:solidFill>
                            <a:schemeClr val="dk1"/>
                          </a:solidFill>
                          <a:latin typeface="Times New Roman" panose="02020603050405020304"/>
                          <a:ea typeface="微软雅黑" panose="020B0503020204020204" pitchFamily="34" charset="-122"/>
                        </a:rPr>
                        <a:t>15600</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6"/>
                  </a:ext>
                </a:extLst>
              </a:tr>
              <a:tr h="293079">
                <a:tc>
                  <a:txBody>
                    <a:bodyPr/>
                    <a:lstStyle/>
                    <a:p>
                      <a:pPr algn="ctr">
                        <a:buNone/>
                      </a:pPr>
                      <a:r>
                        <a:rPr lang="zh-CN" altLang="en-US" sz="1600" b="1" dirty="0">
                          <a:solidFill>
                            <a:schemeClr val="tx1"/>
                          </a:solidFill>
                        </a:rPr>
                        <a:t>“以信息为中心的</a:t>
                      </a:r>
                      <a:r>
                        <a:rPr lang="en-US" altLang="zh-CN" sz="1600" b="1" dirty="0">
                          <a:solidFill>
                            <a:srgbClr val="FF0000"/>
                          </a:solidFill>
                        </a:rPr>
                        <a:t>6G</a:t>
                      </a:r>
                      <a:r>
                        <a:rPr lang="zh-CN" altLang="en-US" sz="1600" b="1" dirty="0">
                          <a:solidFill>
                            <a:schemeClr val="tx1"/>
                          </a:solidFill>
                        </a:rPr>
                        <a:t>内生智能新型网络关键技术研究与应用验证”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marR="0" indent="0" algn="ctr" defTabSz="514350" rtl="0" eaLnBrk="1" fontAlgn="auto" latinLnBrk="0" hangingPunct="1">
                        <a:lnSpc>
                          <a:spcPct val="100000"/>
                        </a:lnSpc>
                        <a:spcBef>
                          <a:spcPts val="0"/>
                        </a:spcBef>
                        <a:spcAft>
                          <a:spcPts val="0"/>
                        </a:spcAft>
                        <a:buClrTx/>
                        <a:buSzTx/>
                        <a:buFontTx/>
                        <a:buNone/>
                        <a:defRPr/>
                      </a:pPr>
                      <a:r>
                        <a:rPr lang="zh-CN" altLang="en-US" sz="1400" b="1" dirty="0">
                          <a:solidFill>
                            <a:schemeClr val="tx1"/>
                          </a:solidFill>
                        </a:rPr>
                        <a:t>上海市</a:t>
                      </a:r>
                      <a:r>
                        <a:rPr lang="en-US" altLang="zh-CN" sz="1400" b="1" dirty="0">
                          <a:solidFill>
                            <a:schemeClr val="tx1"/>
                          </a:solidFill>
                        </a:rPr>
                        <a:t>6G</a:t>
                      </a:r>
                      <a:r>
                        <a:rPr lang="zh-CN" altLang="en-US" sz="1400" b="1" dirty="0">
                          <a:solidFill>
                            <a:schemeClr val="tx1"/>
                          </a:solidFill>
                        </a:rPr>
                        <a:t>重大项目</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buNone/>
                      </a:pPr>
                      <a:r>
                        <a:rPr lang="en-US" altLang="zh-CN" sz="1600" b="1" kern="1200" dirty="0">
                          <a:solidFill>
                            <a:schemeClr val="dk1"/>
                          </a:solidFill>
                          <a:latin typeface="Times New Roman" panose="02020603050405020304"/>
                          <a:ea typeface="微软雅黑" panose="020B0503020204020204" pitchFamily="34" charset="-122"/>
                        </a:rPr>
                        <a:t>868</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7"/>
                  </a:ext>
                </a:extLst>
              </a:tr>
              <a:tr h="293079">
                <a:tc>
                  <a:txBody>
                    <a:bodyPr/>
                    <a:lstStyle/>
                    <a:p>
                      <a:pPr algn="ctr">
                        <a:buNone/>
                      </a:pPr>
                      <a:r>
                        <a:rPr lang="zh-CN" altLang="en-US" sz="1600" b="1" dirty="0">
                          <a:solidFill>
                            <a:schemeClr val="tx1"/>
                          </a:solidFill>
                        </a:rPr>
                        <a:t>“面向</a:t>
                      </a:r>
                      <a:r>
                        <a:rPr lang="en-US" altLang="zh-CN" sz="1600" b="1" dirty="0">
                          <a:solidFill>
                            <a:schemeClr val="tx1"/>
                          </a:solidFill>
                        </a:rPr>
                        <a:t>Network2030</a:t>
                      </a:r>
                      <a:r>
                        <a:rPr lang="zh-CN" altLang="en-US" sz="1600" b="1" dirty="0">
                          <a:solidFill>
                            <a:schemeClr val="tx1"/>
                          </a:solidFill>
                        </a:rPr>
                        <a:t>的信息中心网络</a:t>
                      </a:r>
                    </a:p>
                    <a:p>
                      <a:pPr algn="ctr">
                        <a:buNone/>
                      </a:pPr>
                      <a:r>
                        <a:rPr lang="zh-CN" altLang="en-US" sz="1600" b="1" dirty="0">
                          <a:solidFill>
                            <a:schemeClr val="tx1"/>
                          </a:solidFill>
                        </a:rPr>
                        <a:t>规模试验与</a:t>
                      </a:r>
                      <a:r>
                        <a:rPr lang="en-US" altLang="zh-CN" sz="1600" b="1" dirty="0">
                          <a:solidFill>
                            <a:srgbClr val="FF0000"/>
                          </a:solidFill>
                        </a:rPr>
                        <a:t>6G</a:t>
                      </a:r>
                      <a:r>
                        <a:rPr lang="zh-CN" altLang="en-US" sz="1600" b="1" dirty="0">
                          <a:solidFill>
                            <a:schemeClr val="tx1"/>
                          </a:solidFill>
                        </a:rPr>
                        <a:t>芯片测试验证平台”</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buNone/>
                      </a:pPr>
                      <a:r>
                        <a:rPr lang="zh-CN" altLang="en-US" sz="1400" b="1" dirty="0">
                          <a:solidFill>
                            <a:schemeClr val="tx1"/>
                          </a:solidFill>
                        </a:rPr>
                        <a:t>上海市</a:t>
                      </a:r>
                      <a:r>
                        <a:rPr lang="en-US" altLang="zh-CN" sz="1400" b="1" dirty="0">
                          <a:solidFill>
                            <a:schemeClr val="tx1"/>
                          </a:solidFill>
                        </a:rPr>
                        <a:t>6G</a:t>
                      </a:r>
                      <a:r>
                        <a:rPr lang="zh-CN" altLang="en-US" sz="1400" b="1" dirty="0">
                          <a:solidFill>
                            <a:schemeClr val="tx1"/>
                          </a:solidFill>
                        </a:rPr>
                        <a:t>重大项目</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buNone/>
                      </a:pPr>
                      <a:r>
                        <a:rPr lang="en-US" altLang="zh-CN" sz="1600" b="1" kern="1200" dirty="0">
                          <a:solidFill>
                            <a:schemeClr val="dk1"/>
                          </a:solidFill>
                          <a:latin typeface="Times New Roman" panose="02020603050405020304"/>
                          <a:ea typeface="微软雅黑" panose="020B0503020204020204" pitchFamily="34" charset="-122"/>
                        </a:rPr>
                        <a:t>1000</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8"/>
                  </a:ext>
                </a:extLst>
              </a:tr>
              <a:tr h="293079">
                <a:tc>
                  <a:txBody>
                    <a:bodyPr/>
                    <a:lstStyle/>
                    <a:p>
                      <a:pPr algn="ctr">
                        <a:buNone/>
                      </a:pPr>
                      <a:r>
                        <a:rPr lang="zh-CN" altLang="en-US" sz="1600" b="1" dirty="0">
                          <a:solidFill>
                            <a:schemeClr val="tx1"/>
                          </a:solidFill>
                        </a:rPr>
                        <a:t>“面向</a:t>
                      </a:r>
                      <a:r>
                        <a:rPr lang="en-US" altLang="zh-CN" sz="1600" b="1" dirty="0">
                          <a:solidFill>
                            <a:srgbClr val="FF0000"/>
                          </a:solidFill>
                        </a:rPr>
                        <a:t>6G</a:t>
                      </a:r>
                      <a:r>
                        <a:rPr lang="zh-CN" altLang="en-US" sz="1600" b="1" dirty="0">
                          <a:solidFill>
                            <a:schemeClr val="tx1"/>
                          </a:solidFill>
                        </a:rPr>
                        <a:t>智能通信基础理论研究”</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marR="0" indent="0" algn="ctr" defTabSz="514350" rtl="0" eaLnBrk="1" fontAlgn="auto" latinLnBrk="0" hangingPunct="1">
                        <a:lnSpc>
                          <a:spcPct val="100000"/>
                        </a:lnSpc>
                        <a:spcBef>
                          <a:spcPts val="0"/>
                        </a:spcBef>
                        <a:spcAft>
                          <a:spcPts val="0"/>
                        </a:spcAft>
                        <a:buClrTx/>
                        <a:buSzTx/>
                        <a:buFontTx/>
                        <a:buNone/>
                        <a:defRPr/>
                      </a:pPr>
                      <a:r>
                        <a:rPr lang="zh-CN" altLang="en-US" sz="1400" b="1" dirty="0">
                          <a:solidFill>
                            <a:schemeClr val="tx1"/>
                          </a:solidFill>
                        </a:rPr>
                        <a:t>上海市</a:t>
                      </a:r>
                      <a:r>
                        <a:rPr lang="en-US" altLang="zh-CN" sz="1400" b="1" dirty="0">
                          <a:solidFill>
                            <a:schemeClr val="tx1"/>
                          </a:solidFill>
                        </a:rPr>
                        <a:t>6G</a:t>
                      </a:r>
                      <a:r>
                        <a:rPr lang="zh-CN" altLang="en-US" sz="1400" b="1" dirty="0">
                          <a:solidFill>
                            <a:schemeClr val="tx1"/>
                          </a:solidFill>
                        </a:rPr>
                        <a:t>重点项目</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buNone/>
                      </a:pPr>
                      <a:r>
                        <a:rPr lang="en-US" altLang="zh-CN" sz="1600" b="1" kern="1200" dirty="0">
                          <a:solidFill>
                            <a:schemeClr val="dk1"/>
                          </a:solidFill>
                          <a:latin typeface="Times New Roman" panose="02020603050405020304"/>
                          <a:ea typeface="微软雅黑" panose="020B0503020204020204" pitchFamily="34" charset="-122"/>
                        </a:rPr>
                        <a:t>200</a:t>
                      </a:r>
                      <a:r>
                        <a:rPr lang="zh-CN" altLang="en-US" sz="1600" b="1" kern="1200" dirty="0">
                          <a:solidFill>
                            <a:schemeClr val="dk1"/>
                          </a:solidFill>
                          <a:latin typeface="Times New Roman" panose="02020603050405020304"/>
                          <a:ea typeface="微软雅黑" panose="020B0503020204020204" pitchFamily="34" charset="-122"/>
                        </a:rPr>
                        <a:t>万</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9"/>
                  </a:ext>
                </a:extLst>
              </a:tr>
            </a:tbl>
          </a:graphicData>
        </a:graphic>
      </p:graphicFrame>
      <p:sp>
        <p:nvSpPr>
          <p:cNvPr id="8" name="矩形 7"/>
          <p:cNvSpPr/>
          <p:nvPr/>
        </p:nvSpPr>
        <p:spPr>
          <a:xfrm>
            <a:off x="2487888" y="67272"/>
            <a:ext cx="4217822" cy="523220"/>
          </a:xfrm>
          <a:prstGeom prst="rect">
            <a:avLst/>
          </a:prstGeom>
        </p:spPr>
        <p:txBody>
          <a:bodyPr wrap="none">
            <a:spAutoFit/>
          </a:bodyPr>
          <a:lstStyle/>
          <a:p>
            <a:pPr algn="ctr" defTabSz="685800"/>
            <a:r>
              <a:rPr lang="zh-CN" altLang="en-US" sz="2800" b="1" dirty="0">
                <a:latin typeface="微软雅黑" panose="020B0503020204020204" pitchFamily="34" charset="-122"/>
                <a:ea typeface="微软雅黑" panose="020B0503020204020204" pitchFamily="34" charset="-122"/>
              </a:rPr>
              <a:t>主持重大科研任务</a:t>
            </a:r>
            <a:r>
              <a:rPr lang="en-US" altLang="zh-CN" sz="2800" b="1" dirty="0">
                <a:solidFill>
                  <a:srgbClr val="C00000"/>
                </a:solidFill>
                <a:latin typeface="微软雅黑" panose="020B0503020204020204" pitchFamily="34" charset="-122"/>
                <a:ea typeface="微软雅黑" panose="020B0503020204020204" pitchFamily="34" charset="-122"/>
              </a:rPr>
              <a:t>30</a:t>
            </a:r>
            <a:r>
              <a:rPr lang="zh-CN" altLang="en-US" sz="2800" b="1" dirty="0">
                <a:solidFill>
                  <a:srgbClr val="C00000"/>
                </a:solidFill>
                <a:latin typeface="微软雅黑" panose="020B0503020204020204" pitchFamily="34" charset="-122"/>
                <a:ea typeface="微软雅黑" panose="020B0503020204020204" pitchFamily="34" charset="-122"/>
              </a:rPr>
              <a:t>余项</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6628B5D5-1454-4B83-83CB-AA4CDDB1394E}" type="slidenum">
              <a:rPr lang="zh-CN" altLang="en-US" smtClean="0"/>
              <a:t>26</a:t>
            </a:fld>
            <a:endParaRPr lang="zh-CN" altLang="en-US"/>
          </a:p>
        </p:txBody>
      </p:sp>
      <p:graphicFrame>
        <p:nvGraphicFramePr>
          <p:cNvPr id="9" name="表格 8"/>
          <p:cNvGraphicFramePr/>
          <p:nvPr>
            <p:custDataLst>
              <p:tags r:id="rId1"/>
            </p:custDataLst>
          </p:nvPr>
        </p:nvGraphicFramePr>
        <p:xfrm>
          <a:off x="107504" y="703273"/>
          <a:ext cx="8856984" cy="4421281"/>
        </p:xfrm>
        <a:graphic>
          <a:graphicData uri="http://schemas.openxmlformats.org/drawingml/2006/table">
            <a:tbl>
              <a:tblPr firstRow="1" bandRow="1"/>
              <a:tblGrid>
                <a:gridCol w="728980">
                  <a:extLst>
                    <a:ext uri="{9D8B030D-6E8A-4147-A177-3AD203B41FA5}">
                      <a16:colId xmlns:a16="http://schemas.microsoft.com/office/drawing/2014/main" val="20000"/>
                    </a:ext>
                  </a:extLst>
                </a:gridCol>
                <a:gridCol w="5386070">
                  <a:extLst>
                    <a:ext uri="{9D8B030D-6E8A-4147-A177-3AD203B41FA5}">
                      <a16:colId xmlns:a16="http://schemas.microsoft.com/office/drawing/2014/main" val="20001"/>
                    </a:ext>
                  </a:extLst>
                </a:gridCol>
                <a:gridCol w="1943735">
                  <a:extLst>
                    <a:ext uri="{9D8B030D-6E8A-4147-A177-3AD203B41FA5}">
                      <a16:colId xmlns:a16="http://schemas.microsoft.com/office/drawing/2014/main" val="20002"/>
                    </a:ext>
                  </a:extLst>
                </a:gridCol>
                <a:gridCol w="798199">
                  <a:extLst>
                    <a:ext uri="{9D8B030D-6E8A-4147-A177-3AD203B41FA5}">
                      <a16:colId xmlns:a16="http://schemas.microsoft.com/office/drawing/2014/main" val="20003"/>
                    </a:ext>
                  </a:extLst>
                </a:gridCol>
              </a:tblGrid>
              <a:tr h="473626">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dirty="0">
                          <a:solidFill>
                            <a:schemeClr val="tx1"/>
                          </a:solidFill>
                        </a:rPr>
                        <a:t>序号</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a:solidFill>
                            <a:schemeClr val="tx1"/>
                          </a:solidFill>
                        </a:rPr>
                        <a:t>获奖项目名称</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a:solidFill>
                            <a:schemeClr val="tx1"/>
                          </a:solidFill>
                        </a:rPr>
                        <a:t>获奖级别</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a:solidFill>
                            <a:schemeClr val="tx1"/>
                          </a:solidFill>
                        </a:rPr>
                        <a:t>年度</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562431">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600" b="1" dirty="0">
                          <a:latin typeface="微软雅黑" panose="020B0503020204020204" pitchFamily="34" charset="-122"/>
                          <a:ea typeface="微软雅黑" panose="020B0503020204020204" pitchFamily="34" charset="-122"/>
                          <a:cs typeface="Times New Roman Bold" panose="02020603050405020304" charset="0"/>
                        </a:rPr>
                        <a:t>1</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pPr>
                      <a:r>
                        <a:rPr lang="zh-CN" altLang="en-US" sz="1700" b="1" kern="1200" dirty="0">
                          <a:solidFill>
                            <a:schemeClr val="dk1"/>
                          </a:solidFill>
                          <a:latin typeface="微软雅黑" panose="020B0503020204020204" pitchFamily="34" charset="-122"/>
                          <a:ea typeface="微软雅黑" panose="020B0503020204020204" pitchFamily="34" charset="-122"/>
                        </a:rPr>
                        <a:t>“</a:t>
                      </a:r>
                      <a:r>
                        <a:rPr lang="zh-CN" altLang="en-US" sz="1700" b="1" kern="1200" dirty="0">
                          <a:solidFill>
                            <a:schemeClr val="dk1"/>
                          </a:solidFill>
                          <a:latin typeface="微软雅黑" panose="020B0503020204020204" pitchFamily="34" charset="-122"/>
                          <a:ea typeface="微软雅黑" panose="020B0503020204020204" pitchFamily="34" charset="-122"/>
                          <a:sym typeface="+mn-ea"/>
                        </a:rPr>
                        <a:t>面向城市安全治理的物联网关键技术及应用</a:t>
                      </a:r>
                      <a:r>
                        <a:rPr lang="zh-CN" altLang="en-US" sz="17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latin typeface="微软雅黑" panose="020B0503020204020204" pitchFamily="34" charset="-122"/>
                          <a:ea typeface="微软雅黑" panose="020B0503020204020204" pitchFamily="34" charset="-122"/>
                          <a:sym typeface="+mn-ea"/>
                        </a:rPr>
                        <a:t>上海市</a:t>
                      </a:r>
                      <a:endParaRPr lang="zh-CN" altLang="en-US" sz="1600" b="1" dirty="0">
                        <a:latin typeface="微软雅黑" panose="020B0503020204020204" pitchFamily="34" charset="-122"/>
                        <a:ea typeface="微软雅黑" panose="020B0503020204020204" pitchFamily="34" charset="-122"/>
                      </a:endParaRPr>
                    </a:p>
                    <a:p>
                      <a:pPr algn="ctr">
                        <a:buNone/>
                      </a:pPr>
                      <a:r>
                        <a:rPr lang="zh-CN" altLang="en-US" sz="1600" b="1" dirty="0">
                          <a:latin typeface="微软雅黑" panose="020B0503020204020204" pitchFamily="34" charset="-122"/>
                          <a:ea typeface="微软雅黑" panose="020B0503020204020204" pitchFamily="34" charset="-122"/>
                          <a:sym typeface="+mn-ea"/>
                        </a:rPr>
                        <a:t>技术发明</a:t>
                      </a:r>
                      <a:r>
                        <a:rPr lang="zh-CN" altLang="en-US" sz="1600" b="1" dirty="0">
                          <a:solidFill>
                            <a:srgbClr val="C00000"/>
                          </a:solidFill>
                          <a:latin typeface="微软雅黑" panose="020B0503020204020204" pitchFamily="34" charset="-122"/>
                          <a:ea typeface="微软雅黑" panose="020B0503020204020204" pitchFamily="34" charset="-122"/>
                          <a:sym typeface="+mn-ea"/>
                        </a:rPr>
                        <a:t>一等奖</a:t>
                      </a:r>
                      <a:endParaRPr lang="zh-CN" altLang="en-US" sz="1600" b="1" dirty="0">
                        <a:solidFill>
                          <a:srgbClr val="C0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en-US" altLang="zh-CN" sz="1600" b="1" dirty="0">
                          <a:latin typeface="微软雅黑" panose="020B0503020204020204" pitchFamily="34" charset="-122"/>
                          <a:ea typeface="微软雅黑" panose="020B0503020204020204" pitchFamily="34" charset="-122"/>
                        </a:rPr>
                        <a:t>2022</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562431">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600" b="1">
                          <a:latin typeface="微软雅黑" panose="020B0503020204020204" pitchFamily="34" charset="-122"/>
                          <a:ea typeface="微软雅黑" panose="020B0503020204020204" pitchFamily="34" charset="-122"/>
                          <a:cs typeface="Times New Roman Bold" panose="02020603050405020304" charset="0"/>
                        </a:rPr>
                        <a:t>2</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pPr>
                      <a:r>
                        <a:rPr lang="zh-CN" altLang="en-US" sz="1700" b="1" kern="1200" dirty="0">
                          <a:solidFill>
                            <a:schemeClr val="dk1"/>
                          </a:solidFill>
                          <a:latin typeface="微软雅黑" panose="020B0503020204020204" pitchFamily="34" charset="-122"/>
                          <a:ea typeface="微软雅黑" panose="020B0503020204020204" pitchFamily="34" charset="-122"/>
                        </a:rPr>
                        <a:t>“低功耗多址接入理论与方法”</a:t>
                      </a:r>
                    </a:p>
                  </a:txBody>
                  <a:tcPr anchor="ctr" anchorCtr="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latin typeface="微软雅黑" panose="020B0503020204020204" pitchFamily="34" charset="-122"/>
                          <a:ea typeface="微软雅黑" panose="020B0503020204020204" pitchFamily="34" charset="-122"/>
                        </a:rPr>
                        <a:t>上海市</a:t>
                      </a:r>
                      <a:endParaRPr lang="en-US" altLang="zh-CN" sz="1600" b="1" dirty="0">
                        <a:latin typeface="微软雅黑" panose="020B0503020204020204" pitchFamily="34" charset="-122"/>
                        <a:ea typeface="微软雅黑" panose="020B0503020204020204" pitchFamily="34" charset="-122"/>
                      </a:endParaRPr>
                    </a:p>
                    <a:p>
                      <a:pPr algn="ctr">
                        <a:buNone/>
                      </a:pPr>
                      <a:r>
                        <a:rPr lang="zh-CN" altLang="en-US" sz="1600" b="1" dirty="0">
                          <a:latin typeface="微软雅黑" panose="020B0503020204020204" pitchFamily="34" charset="-122"/>
                          <a:ea typeface="微软雅黑" panose="020B0503020204020204" pitchFamily="34" charset="-122"/>
                        </a:rPr>
                        <a:t>自然科学</a:t>
                      </a:r>
                      <a:r>
                        <a:rPr lang="zh-CN" altLang="en-US" sz="1600" b="1" dirty="0">
                          <a:solidFill>
                            <a:srgbClr val="C00000"/>
                          </a:solidFill>
                          <a:latin typeface="微软雅黑" panose="020B0503020204020204" pitchFamily="34" charset="-122"/>
                          <a:ea typeface="微软雅黑" panose="020B0503020204020204" pitchFamily="34" charset="-122"/>
                        </a:rPr>
                        <a:t>一等奖</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en-US" altLang="zh-CN" sz="1600" b="1" dirty="0">
                          <a:latin typeface="微软雅黑" panose="020B0503020204020204" pitchFamily="34" charset="-122"/>
                          <a:ea typeface="微软雅黑" panose="020B0503020204020204" pitchFamily="34" charset="-122"/>
                        </a:rPr>
                        <a:t>2022</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r h="593915">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600" b="1">
                          <a:latin typeface="微软雅黑" panose="020B0503020204020204" pitchFamily="34" charset="-122"/>
                          <a:ea typeface="微软雅黑" panose="020B0503020204020204" pitchFamily="34" charset="-122"/>
                          <a:cs typeface="Times New Roman Bold" panose="02020603050405020304" charset="0"/>
                        </a:rPr>
                        <a:t>3</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700" b="1" dirty="0">
                          <a:latin typeface="微软雅黑" panose="020B0503020204020204" pitchFamily="34" charset="-122"/>
                          <a:ea typeface="微软雅黑" panose="020B0503020204020204" pitchFamily="34" charset="-122"/>
                        </a:rPr>
                        <a:t>“干扰抑制和时延可控的专网无线通信关键技术”</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latin typeface="微软雅黑" panose="020B0503020204020204" pitchFamily="34" charset="-122"/>
                          <a:ea typeface="微软雅黑" panose="020B0503020204020204" pitchFamily="34" charset="-122"/>
                        </a:rPr>
                        <a:t>上海市</a:t>
                      </a:r>
                    </a:p>
                    <a:p>
                      <a:pPr algn="ctr">
                        <a:buNone/>
                      </a:pPr>
                      <a:r>
                        <a:rPr lang="zh-CN" altLang="en-US" sz="1600" b="1" dirty="0">
                          <a:latin typeface="微软雅黑" panose="020B0503020204020204" pitchFamily="34" charset="-122"/>
                          <a:ea typeface="微软雅黑" panose="020B0503020204020204" pitchFamily="34" charset="-122"/>
                        </a:rPr>
                        <a:t>技术发明</a:t>
                      </a:r>
                      <a:r>
                        <a:rPr lang="zh-CN" altLang="en-US" sz="1600" b="1" dirty="0">
                          <a:solidFill>
                            <a:srgbClr val="C00000"/>
                          </a:solidFill>
                          <a:latin typeface="微软雅黑" panose="020B0503020204020204" pitchFamily="34" charset="-122"/>
                          <a:ea typeface="微软雅黑" panose="020B0503020204020204" pitchFamily="34" charset="-122"/>
                        </a:rPr>
                        <a:t>一等奖</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en-US" altLang="zh-CN" sz="1600" b="1" dirty="0">
                          <a:latin typeface="微软雅黑" panose="020B0503020204020204" pitchFamily="34" charset="-122"/>
                          <a:ea typeface="微软雅黑" panose="020B0503020204020204" pitchFamily="34" charset="-122"/>
                        </a:rPr>
                        <a:t>2020</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3"/>
                  </a:ext>
                </a:extLst>
              </a:tr>
              <a:tr h="562431">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700" b="1" kern="1200">
                          <a:solidFill>
                            <a:schemeClr val="dk1"/>
                          </a:solidFill>
                          <a:latin typeface="微软雅黑" panose="020B0503020204020204" pitchFamily="34" charset="-122"/>
                          <a:ea typeface="微软雅黑" panose="020B0503020204020204" pitchFamily="34" charset="-122"/>
                        </a:rPr>
                        <a:t>4</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r>
                        <a:rPr lang="zh-CN" altLang="en-US" sz="1700" b="1" kern="1200" dirty="0">
                          <a:solidFill>
                            <a:schemeClr val="dk1"/>
                          </a:solidFill>
                          <a:latin typeface="微软雅黑" panose="020B0503020204020204" pitchFamily="34" charset="-122"/>
                          <a:ea typeface="微软雅黑" panose="020B0503020204020204" pitchFamily="34" charset="-122"/>
                          <a:cs typeface="+mn-cs"/>
                        </a:rPr>
                        <a:t>“移动计算通信融合网络资源协同理论与方法”</a:t>
                      </a:r>
                      <a:endParaRPr lang="zh-CN" altLang="en-US" sz="1700" b="1" kern="1200" dirty="0">
                        <a:solidFill>
                          <a:schemeClr val="dk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上海市</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自然科学</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一等奖</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r>
                        <a:rPr lang="en-US" altLang="zh-CN" sz="1600" b="1" kern="1200" dirty="0">
                          <a:solidFill>
                            <a:schemeClr val="dk1"/>
                          </a:solidFill>
                          <a:latin typeface="微软雅黑" panose="020B0503020204020204" pitchFamily="34" charset="-122"/>
                          <a:ea typeface="微软雅黑" panose="020B0503020204020204" pitchFamily="34" charset="-122"/>
                        </a:rPr>
                        <a:t>2020</a:t>
                      </a:r>
                      <a:endParaRPr lang="zh-CN" altLang="en-US" sz="1600" b="1" kern="1200" dirty="0">
                        <a:solidFill>
                          <a:schemeClr val="dk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r h="562431">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600" b="1">
                          <a:latin typeface="微软雅黑" panose="020B0503020204020204" pitchFamily="34" charset="-122"/>
                          <a:ea typeface="微软雅黑" panose="020B0503020204020204" pitchFamily="34" charset="-122"/>
                          <a:cs typeface="Times New Roman Bold" panose="02020603050405020304" charset="0"/>
                        </a:rPr>
                        <a:t>5</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lvl="0" indent="0" algn="ctr" defTabSz="866775" rtl="0" eaLnBrk="1" fontAlgn="auto" latinLnBrk="0" hangingPunct="1">
                        <a:lnSpc>
                          <a:spcPct val="100000"/>
                        </a:lnSpc>
                        <a:spcBef>
                          <a:spcPts val="0"/>
                        </a:spcBef>
                        <a:spcAft>
                          <a:spcPts val="0"/>
                        </a:spcAft>
                        <a:buClrTx/>
                        <a:buSzTx/>
                        <a:buFontTx/>
                        <a:buNone/>
                        <a:defRPr/>
                      </a:pPr>
                      <a:r>
                        <a:rPr lang="zh-CN" altLang="en-US" sz="1700" b="1" kern="1200" dirty="0">
                          <a:solidFill>
                            <a:schemeClr val="dk1"/>
                          </a:solidFill>
                          <a:latin typeface="微软雅黑" panose="020B0503020204020204" pitchFamily="34" charset="-122"/>
                          <a:ea typeface="微软雅黑" panose="020B0503020204020204" pitchFamily="34" charset="-122"/>
                          <a:sym typeface="+mn-ea"/>
                        </a:rPr>
                        <a:t>“</a:t>
                      </a:r>
                      <a:r>
                        <a:rPr lang="zh-CN" altLang="en-US" sz="1700" b="1" kern="1200" dirty="0">
                          <a:solidFill>
                            <a:schemeClr val="dk1"/>
                          </a:solidFill>
                          <a:latin typeface="微软雅黑" panose="020B0503020204020204" pitchFamily="34" charset="-122"/>
                          <a:ea typeface="微软雅黑" panose="020B0503020204020204" pitchFamily="34" charset="-122"/>
                        </a:rPr>
                        <a:t>高可靠时延保障的专网无线通信关键技术</a:t>
                      </a:r>
                      <a:r>
                        <a:rPr lang="zh-CN" altLang="en-US" sz="1700" b="1" kern="1200" dirty="0">
                          <a:solidFill>
                            <a:schemeClr val="dk1"/>
                          </a:solidFill>
                          <a:latin typeface="微软雅黑" panose="020B0503020204020204" pitchFamily="34" charset="-122"/>
                          <a:ea typeface="微软雅黑" panose="020B0503020204020204" pitchFamily="34" charset="-122"/>
                          <a:sym typeface="+mn-ea"/>
                        </a:rPr>
                        <a:t>”</a:t>
                      </a:r>
                      <a:endParaRPr lang="zh-CN" altLang="en-US" sz="1700" b="1" kern="1200" dirty="0">
                        <a:solidFill>
                          <a:schemeClr val="dk1"/>
                        </a:solidFill>
                        <a:latin typeface="微软雅黑" panose="020B0503020204020204" pitchFamily="34" charset="-122"/>
                        <a:ea typeface="微软雅黑" panose="020B0503020204020204" pitchFamily="34" charset="-122"/>
                      </a:endParaRPr>
                    </a:p>
                  </a:txBody>
                  <a:tcPr anchor="ctr" anchorCtr="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latin typeface="微软雅黑" panose="020B0503020204020204" pitchFamily="34" charset="-122"/>
                          <a:ea typeface="微软雅黑" panose="020B0503020204020204" pitchFamily="34" charset="-122"/>
                        </a:rPr>
                        <a:t>中国通信学会</a:t>
                      </a:r>
                      <a:endParaRPr lang="en-US" altLang="zh-CN" sz="1600" b="1" dirty="0">
                        <a:latin typeface="微软雅黑" panose="020B0503020204020204" pitchFamily="34" charset="-122"/>
                        <a:ea typeface="微软雅黑" panose="020B0503020204020204" pitchFamily="34" charset="-122"/>
                      </a:endParaRPr>
                    </a:p>
                    <a:p>
                      <a:pPr algn="ctr">
                        <a:buNone/>
                      </a:pPr>
                      <a:r>
                        <a:rPr lang="zh-CN" altLang="en-US" sz="1600" b="1" dirty="0">
                          <a:latin typeface="微软雅黑" panose="020B0503020204020204" pitchFamily="34" charset="-122"/>
                          <a:ea typeface="微软雅黑" panose="020B0503020204020204" pitchFamily="34" charset="-122"/>
                        </a:rPr>
                        <a:t>技术发明</a:t>
                      </a:r>
                      <a:r>
                        <a:rPr lang="zh-CN" altLang="en-US" sz="1600" b="1" dirty="0">
                          <a:solidFill>
                            <a:srgbClr val="C00000"/>
                          </a:solidFill>
                          <a:latin typeface="微软雅黑" panose="020B0503020204020204" pitchFamily="34" charset="-122"/>
                          <a:ea typeface="微软雅黑" panose="020B0503020204020204" pitchFamily="34" charset="-122"/>
                        </a:rPr>
                        <a:t>一等奖</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en-US" altLang="zh-CN" sz="1600" b="1" dirty="0">
                          <a:latin typeface="微软雅黑" panose="020B0503020204020204" pitchFamily="34" charset="-122"/>
                          <a:ea typeface="微软雅黑" panose="020B0503020204020204" pitchFamily="34" charset="-122"/>
                        </a:rPr>
                        <a:t>2019</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5"/>
                  </a:ext>
                </a:extLst>
              </a:tr>
              <a:tr h="562431">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600" b="1">
                          <a:latin typeface="微软雅黑" panose="020B0503020204020204" pitchFamily="34" charset="-122"/>
                          <a:ea typeface="微软雅黑" panose="020B0503020204020204" pitchFamily="34" charset="-122"/>
                          <a:cs typeface="Times New Roman Bold" panose="02020603050405020304" charset="0"/>
                        </a:rPr>
                        <a:t>6</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spcBef>
                          <a:spcPts val="0"/>
                        </a:spcBef>
                        <a:spcAft>
                          <a:spcPts val="0"/>
                        </a:spcAft>
                      </a:pPr>
                      <a:r>
                        <a:rPr lang="zh-CN" altLang="en-US" sz="1600" b="1" kern="0" dirty="0">
                          <a:solidFill>
                            <a:schemeClr val="dk1"/>
                          </a:solidFill>
                          <a:effectLst/>
                          <a:latin typeface="Times New Roman" panose="02020603050405020304"/>
                          <a:ea typeface="微软雅黑" panose="020B0503020204020204" pitchFamily="34" charset="-122"/>
                        </a:rPr>
                        <a:t>“无线通信系统中干扰抑制、利用与折中理论方法”</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spcAft>
                          <a:spcPts val="0"/>
                        </a:spcAft>
                      </a:pPr>
                      <a:r>
                        <a:rPr lang="zh-CN" altLang="en-US" sz="1600" b="1" kern="0" dirty="0">
                          <a:solidFill>
                            <a:schemeClr val="dk1"/>
                          </a:solidFill>
                          <a:effectLst/>
                          <a:latin typeface="Times New Roman" panose="02020603050405020304"/>
                          <a:ea typeface="微软雅黑" panose="020B0503020204020204" pitchFamily="34" charset="-122"/>
                        </a:rPr>
                        <a:t>浙江省</a:t>
                      </a:r>
                      <a:endParaRPr lang="en-US" altLang="zh-CN" sz="1600" b="1" kern="0" dirty="0">
                        <a:solidFill>
                          <a:schemeClr val="dk1"/>
                        </a:solidFill>
                        <a:effectLst/>
                        <a:latin typeface="Times New Roman" panose="02020603050405020304"/>
                        <a:ea typeface="微软雅黑" panose="020B0503020204020204" pitchFamily="34" charset="-122"/>
                      </a:endParaRPr>
                    </a:p>
                    <a:p>
                      <a:pPr algn="ctr">
                        <a:spcAft>
                          <a:spcPts val="0"/>
                        </a:spcAft>
                      </a:pPr>
                      <a:r>
                        <a:rPr lang="zh-CN" altLang="en-US" sz="1600" b="1" kern="0" dirty="0">
                          <a:solidFill>
                            <a:schemeClr val="dk1"/>
                          </a:solidFill>
                          <a:effectLst/>
                          <a:latin typeface="Times New Roman" panose="02020603050405020304"/>
                          <a:ea typeface="微软雅黑" panose="020B0503020204020204" pitchFamily="34" charset="-122"/>
                        </a:rPr>
                        <a:t>科技进步奖二等奖</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None/>
                      </a:pPr>
                      <a:r>
                        <a:rPr lang="zh-CN" altLang="en-US" sz="1600" b="1" dirty="0">
                          <a:latin typeface="微软雅黑" panose="020B0503020204020204" pitchFamily="34" charset="-122"/>
                          <a:ea typeface="微软雅黑" panose="020B0503020204020204" pitchFamily="34" charset="-122"/>
                        </a:rPr>
                        <a:t>202</a:t>
                      </a:r>
                      <a:r>
                        <a:rPr lang="en-US" altLang="zh-CN" sz="1600" b="1" dirty="0">
                          <a:latin typeface="微软雅黑" panose="020B0503020204020204" pitchFamily="34" charset="-122"/>
                          <a:ea typeface="微软雅黑" panose="020B0503020204020204" pitchFamily="34" charset="-122"/>
                        </a:rPr>
                        <a:t>2</a:t>
                      </a:r>
                      <a:endParaRPr lang="zh-CN" altLang="en-US" sz="16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6"/>
                  </a:ext>
                </a:extLst>
              </a:tr>
              <a:tr h="45814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50000"/>
                        </a:lnSpc>
                        <a:buNone/>
                      </a:pPr>
                      <a:r>
                        <a:rPr lang="en-US" altLang="zh-CN" sz="1600" b="1">
                          <a:latin typeface="微软雅黑" panose="020B0503020204020204" pitchFamily="34" charset="-122"/>
                          <a:ea typeface="微软雅黑" panose="020B0503020204020204" pitchFamily="34" charset="-122"/>
                          <a:cs typeface="Times New Roman Bold" panose="02020603050405020304" charset="0"/>
                        </a:rPr>
                        <a:t>7</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lvl="0" indent="0" algn="ctr" defTabSz="866775" rtl="0" eaLnBrk="1" fontAlgn="auto" latinLnBrk="0" hangingPunct="1">
                        <a:lnSpc>
                          <a:spcPct val="100000"/>
                        </a:lnSpc>
                        <a:spcBef>
                          <a:spcPts val="0"/>
                        </a:spcBef>
                        <a:spcAft>
                          <a:spcPts val="0"/>
                        </a:spcAft>
                        <a:buClrTx/>
                        <a:buSzTx/>
                        <a:buFontTx/>
                        <a:buNone/>
                        <a:defRPr/>
                      </a:pPr>
                      <a:r>
                        <a:rPr lang="zh-CN" altLang="en-US" sz="1700" b="1" kern="1200" dirty="0">
                          <a:solidFill>
                            <a:schemeClr val="dk1"/>
                          </a:solidFill>
                          <a:latin typeface="微软雅黑" panose="020B0503020204020204" pitchFamily="34" charset="-122"/>
                          <a:ea typeface="微软雅黑" panose="020B0503020204020204" pitchFamily="34" charset="-122"/>
                        </a:rPr>
                        <a:t>“基于反馈信息形成预编码矩阵的方法、装置和系统”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lvl="0" algn="ctr" defTabSz="866775" rtl="0" eaLnBrk="1" fontAlgn="auto" latinLnBrk="0" hangingPunct="1">
                        <a:lnSpc>
                          <a:spcPct val="100000"/>
                        </a:lnSpc>
                        <a:spcBef>
                          <a:spcPts val="0"/>
                        </a:spcBef>
                        <a:buClrTx/>
                        <a:buSzTx/>
                        <a:buFontTx/>
                        <a:buNone/>
                      </a:pPr>
                      <a:r>
                        <a:rPr lang="zh-CN" altLang="en-US" sz="1600" b="1" dirty="0">
                          <a:solidFill>
                            <a:schemeClr val="tx1"/>
                          </a:solidFill>
                          <a:latin typeface="微软雅黑" panose="020B0503020204020204" pitchFamily="34" charset="-122"/>
                          <a:ea typeface="微软雅黑" panose="020B0503020204020204" pitchFamily="34" charset="-122"/>
                          <a:sym typeface="+mn-ea"/>
                        </a:rPr>
                        <a:t>中国专利奖</a:t>
                      </a:r>
                      <a:r>
                        <a:rPr lang="zh-CN" altLang="en-US" sz="1600" b="1" dirty="0">
                          <a:latin typeface="微软雅黑" panose="020B0503020204020204" pitchFamily="34" charset="-122"/>
                          <a:ea typeface="微软雅黑" panose="020B0503020204020204" pitchFamily="34" charset="-122"/>
                          <a:sym typeface="+mn-ea"/>
                        </a:rPr>
                        <a:t>银奖</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buClrTx/>
                        <a:buSzTx/>
                        <a:buFontTx/>
                        <a:buNone/>
                      </a:pPr>
                      <a:r>
                        <a:rPr lang="zh-CN" altLang="en-US" sz="1600" b="1" dirty="0">
                          <a:latin typeface="微软雅黑" panose="020B0503020204020204" pitchFamily="34" charset="-122"/>
                          <a:ea typeface="微软雅黑" panose="020B0503020204020204" pitchFamily="34" charset="-122"/>
                        </a:rPr>
                        <a:t>2022</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7"/>
                  </a:ext>
                </a:extLst>
              </a:tr>
            </a:tbl>
          </a:graphicData>
        </a:graphic>
      </p:graphicFrame>
      <p:sp>
        <p:nvSpPr>
          <p:cNvPr id="8" name="矩形 7"/>
          <p:cNvSpPr/>
          <p:nvPr/>
        </p:nvSpPr>
        <p:spPr>
          <a:xfrm>
            <a:off x="2487888" y="67272"/>
            <a:ext cx="4217822" cy="523220"/>
          </a:xfrm>
          <a:prstGeom prst="rect">
            <a:avLst/>
          </a:prstGeom>
        </p:spPr>
        <p:txBody>
          <a:bodyPr wrap="none">
            <a:spAutoFit/>
          </a:bodyPr>
          <a:lstStyle/>
          <a:p>
            <a:pPr algn="ctr" defTabSz="685800"/>
            <a:r>
              <a:rPr lang="zh-CN" altLang="en-US" sz="2800" b="1" dirty="0">
                <a:latin typeface="微软雅黑" panose="020B0503020204020204" pitchFamily="34" charset="-122"/>
                <a:ea typeface="微软雅黑" panose="020B0503020204020204" pitchFamily="34" charset="-122"/>
              </a:rPr>
              <a:t>获得省部级科技奖项</a:t>
            </a:r>
            <a:r>
              <a:rPr lang="en-US" altLang="zh-CN" sz="2800" b="1" dirty="0">
                <a:solidFill>
                  <a:srgbClr val="C00000"/>
                </a:solidFill>
                <a:latin typeface="微软雅黑" panose="020B0503020204020204" pitchFamily="34" charset="-122"/>
                <a:ea typeface="微软雅黑" panose="020B0503020204020204" pitchFamily="34" charset="-122"/>
              </a:rPr>
              <a:t>13</a:t>
            </a:r>
            <a:r>
              <a:rPr lang="zh-CN" altLang="en-US" sz="2800" b="1" dirty="0">
                <a:solidFill>
                  <a:srgbClr val="C00000"/>
                </a:solidFill>
                <a:latin typeface="微软雅黑" panose="020B0503020204020204" pitchFamily="34" charset="-122"/>
                <a:ea typeface="微软雅黑" panose="020B0503020204020204" pitchFamily="34" charset="-122"/>
              </a:rPr>
              <a:t>项</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p:nvPr>
            <p:custDataLst>
              <p:tags r:id="rId1"/>
            </p:custDataLst>
          </p:nvPr>
        </p:nvGraphicFramePr>
        <p:xfrm>
          <a:off x="107504" y="784509"/>
          <a:ext cx="8851900" cy="4289362"/>
        </p:xfrm>
        <a:graphic>
          <a:graphicData uri="http://schemas.openxmlformats.org/drawingml/2006/table">
            <a:tbl>
              <a:tblPr firstRow="1" bandRow="1"/>
              <a:tblGrid>
                <a:gridCol w="728980">
                  <a:extLst>
                    <a:ext uri="{9D8B030D-6E8A-4147-A177-3AD203B41FA5}">
                      <a16:colId xmlns:a16="http://schemas.microsoft.com/office/drawing/2014/main" val="20000"/>
                    </a:ext>
                  </a:extLst>
                </a:gridCol>
                <a:gridCol w="4671620">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gridCol w="714996">
                  <a:extLst>
                    <a:ext uri="{9D8B030D-6E8A-4147-A177-3AD203B41FA5}">
                      <a16:colId xmlns:a16="http://schemas.microsoft.com/office/drawing/2014/main" val="20003"/>
                    </a:ext>
                  </a:extLst>
                </a:gridCol>
              </a:tblGrid>
              <a:tr h="367932">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dirty="0">
                          <a:solidFill>
                            <a:schemeClr val="tx1"/>
                          </a:solidFill>
                        </a:rPr>
                        <a:t>序号</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dirty="0">
                          <a:solidFill>
                            <a:schemeClr val="tx1"/>
                          </a:solidFill>
                        </a:rPr>
                        <a:t>获奖论文名称</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dirty="0">
                          <a:solidFill>
                            <a:schemeClr val="tx1"/>
                          </a:solidFill>
                        </a:rPr>
                        <a:t>获奖类别</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514350" rtl="0" eaLnBrk="1" latinLnBrk="0" hangingPunct="1">
                        <a:defRPr sz="1015" b="1" kern="1200">
                          <a:solidFill>
                            <a:schemeClr val="lt1"/>
                          </a:solidFill>
                          <a:latin typeface="Times New Roman" panose="02020603050405020304"/>
                          <a:ea typeface="微软雅黑" panose="020B0503020204020204" pitchFamily="34" charset="-122"/>
                        </a:defRPr>
                      </a:lvl1pPr>
                      <a:lvl2pPr marL="257175" algn="l" defTabSz="514350" rtl="0" eaLnBrk="1" latinLnBrk="0" hangingPunct="1">
                        <a:defRPr sz="1015" b="1" kern="1200">
                          <a:solidFill>
                            <a:schemeClr val="lt1"/>
                          </a:solidFill>
                          <a:latin typeface="Times New Roman" panose="02020603050405020304"/>
                          <a:ea typeface="微软雅黑" panose="020B0503020204020204" pitchFamily="34" charset="-122"/>
                        </a:defRPr>
                      </a:lvl2pPr>
                      <a:lvl3pPr marL="514350" algn="l" defTabSz="514350" rtl="0" eaLnBrk="1" latinLnBrk="0" hangingPunct="1">
                        <a:defRPr sz="1015" b="1" kern="1200">
                          <a:solidFill>
                            <a:schemeClr val="lt1"/>
                          </a:solidFill>
                          <a:latin typeface="Times New Roman" panose="02020603050405020304"/>
                          <a:ea typeface="微软雅黑" panose="020B0503020204020204" pitchFamily="34" charset="-122"/>
                        </a:defRPr>
                      </a:lvl3pPr>
                      <a:lvl4pPr marL="771525" algn="l" defTabSz="514350" rtl="0" eaLnBrk="1" latinLnBrk="0" hangingPunct="1">
                        <a:defRPr sz="1015" b="1" kern="1200">
                          <a:solidFill>
                            <a:schemeClr val="lt1"/>
                          </a:solidFill>
                          <a:latin typeface="Times New Roman" panose="02020603050405020304"/>
                          <a:ea typeface="微软雅黑" panose="020B0503020204020204" pitchFamily="34" charset="-122"/>
                        </a:defRPr>
                      </a:lvl4pPr>
                      <a:lvl5pPr marL="1028700" algn="l" defTabSz="514350" rtl="0" eaLnBrk="1" latinLnBrk="0" hangingPunct="1">
                        <a:defRPr sz="1015" b="1" kern="1200">
                          <a:solidFill>
                            <a:schemeClr val="lt1"/>
                          </a:solidFill>
                          <a:latin typeface="Times New Roman" panose="02020603050405020304"/>
                          <a:ea typeface="微软雅黑" panose="020B0503020204020204" pitchFamily="34" charset="-122"/>
                        </a:defRPr>
                      </a:lvl5pPr>
                      <a:lvl6pPr marL="1285875" algn="l" defTabSz="514350" rtl="0" eaLnBrk="1" latinLnBrk="0" hangingPunct="1">
                        <a:defRPr sz="1015" b="1" kern="1200">
                          <a:solidFill>
                            <a:schemeClr val="lt1"/>
                          </a:solidFill>
                          <a:latin typeface="Times New Roman" panose="02020603050405020304"/>
                          <a:ea typeface="微软雅黑" panose="020B0503020204020204" pitchFamily="34" charset="-122"/>
                        </a:defRPr>
                      </a:lvl6pPr>
                      <a:lvl7pPr marL="1543050" algn="l" defTabSz="514350" rtl="0" eaLnBrk="1" latinLnBrk="0" hangingPunct="1">
                        <a:defRPr sz="1015" b="1" kern="1200">
                          <a:solidFill>
                            <a:schemeClr val="lt1"/>
                          </a:solidFill>
                          <a:latin typeface="Times New Roman" panose="02020603050405020304"/>
                          <a:ea typeface="微软雅黑" panose="020B0503020204020204" pitchFamily="34" charset="-122"/>
                        </a:defRPr>
                      </a:lvl7pPr>
                      <a:lvl8pPr marL="1800225" algn="l" defTabSz="514350" rtl="0" eaLnBrk="1" latinLnBrk="0" hangingPunct="1">
                        <a:defRPr sz="1015" b="1" kern="1200">
                          <a:solidFill>
                            <a:schemeClr val="lt1"/>
                          </a:solidFill>
                          <a:latin typeface="Times New Roman" panose="02020603050405020304"/>
                          <a:ea typeface="微软雅黑" panose="020B0503020204020204" pitchFamily="34" charset="-122"/>
                        </a:defRPr>
                      </a:lvl8pPr>
                      <a:lvl9pPr marL="2057400" algn="l" defTabSz="514350" rtl="0" eaLnBrk="1" latinLnBrk="0" hangingPunct="1">
                        <a:defRPr sz="1015" b="1" kern="1200">
                          <a:solidFill>
                            <a:schemeClr val="lt1"/>
                          </a:solidFill>
                          <a:latin typeface="Times New Roman" panose="02020603050405020304"/>
                          <a:ea typeface="微软雅黑" panose="020B0503020204020204" pitchFamily="34" charset="-122"/>
                        </a:defRPr>
                      </a:lvl9pPr>
                    </a:lstStyle>
                    <a:p>
                      <a:pPr algn="ctr">
                        <a:lnSpc>
                          <a:spcPct val="130000"/>
                        </a:lnSpc>
                        <a:buNone/>
                      </a:pPr>
                      <a:r>
                        <a:rPr lang="zh-CN" altLang="en-US" sz="2000" b="1">
                          <a:solidFill>
                            <a:schemeClr val="tx1"/>
                          </a:solidFill>
                        </a:rPr>
                        <a:t>年度</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4750">
                <a:tc>
                  <a:txBody>
                    <a:body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1</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marR="0" lvl="0" indent="0" algn="ctr" defTabSz="866775" rtl="0" eaLnBrk="1" fontAlgn="auto" latinLnBrk="0" hangingPunct="1">
                        <a:lnSpc>
                          <a:spcPct val="100000"/>
                        </a:lnSpc>
                        <a:spcBef>
                          <a:spcPts val="0"/>
                        </a:spcBef>
                        <a:spcAft>
                          <a:spcPts val="0"/>
                        </a:spcAft>
                        <a:buClrTx/>
                        <a:buSzTx/>
                        <a:buFontTx/>
                        <a:buNone/>
                        <a:defRPr/>
                      </a:pPr>
                      <a:r>
                        <a:rPr lang="en-US" altLang="zh-CN" sz="1100" b="1" kern="1200" dirty="0">
                          <a:solidFill>
                            <a:schemeClr val="dk1"/>
                          </a:solidFill>
                          <a:latin typeface="微软雅黑" panose="020B0503020204020204" pitchFamily="34" charset="-122"/>
                          <a:ea typeface="微软雅黑" panose="020B0503020204020204" pitchFamily="34" charset="-122"/>
                          <a:cs typeface="+mn-cs"/>
                        </a:rPr>
                        <a:t>“Propagation Models and Performance Evaluation for5G Millimeter-Wave Bands</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buNone/>
                      </a:pPr>
                      <a:r>
                        <a:rPr lang="en-US" altLang="zh-CN" sz="1100" b="1" dirty="0">
                          <a:solidFill>
                            <a:schemeClr val="tx1"/>
                          </a:solidFill>
                          <a:latin typeface="微软雅黑" panose="020B0503020204020204" pitchFamily="34" charset="-122"/>
                          <a:ea typeface="微软雅黑" panose="020B0503020204020204" pitchFamily="34" charset="-122"/>
                        </a:rPr>
                        <a:t>IEEE Neal Shepherd Memorial </a:t>
                      </a:r>
                    </a:p>
                    <a:p>
                      <a:pPr algn="ctr">
                        <a:lnSpc>
                          <a:spcPct val="100000"/>
                        </a:lnSpc>
                        <a:spcBef>
                          <a:spcPts val="0"/>
                        </a:spcBef>
                        <a:spcAft>
                          <a:spcPts val="0"/>
                        </a:spcAft>
                        <a:buNone/>
                      </a:pPr>
                      <a:r>
                        <a:rPr lang="en-US" altLang="zh-CN" sz="1100" b="1" dirty="0">
                          <a:solidFill>
                            <a:schemeClr val="tx1"/>
                          </a:solidFill>
                          <a:latin typeface="微软雅黑" panose="020B0503020204020204" pitchFamily="34" charset="-122"/>
                          <a:ea typeface="微软雅黑" panose="020B0503020204020204" pitchFamily="34" charset="-122"/>
                        </a:rPr>
                        <a:t>Best Propagation Paper Award</a:t>
                      </a:r>
                      <a:endParaRPr lang="zh-CN" altLang="en-US" sz="11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2024</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475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2</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lvl="0" indent="0" algn="ctr" defTabSz="866775"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微软雅黑" panose="020B0503020204020204" pitchFamily="34" charset="-122"/>
                          <a:ea typeface="微软雅黑" panose="020B0503020204020204" pitchFamily="34" charset="-122"/>
                          <a:sym typeface="+mn-ea"/>
                        </a:rPr>
                        <a:t>“</a:t>
                      </a:r>
                      <a:r>
                        <a:rPr lang="en-US" altLang="zh-CN" sz="1100" b="1" kern="1200" dirty="0">
                          <a:solidFill>
                            <a:schemeClr val="dk1"/>
                          </a:solidFill>
                          <a:latin typeface="微软雅黑" panose="020B0503020204020204" pitchFamily="34" charset="-122"/>
                          <a:ea typeface="微软雅黑" panose="020B0503020204020204" pitchFamily="34" charset="-122"/>
                        </a:rPr>
                        <a:t>Learning to Optimize: Training Deep Neural Networks for Interference Management</a:t>
                      </a:r>
                      <a:r>
                        <a:rPr lang="zh-CN" altLang="en-US" sz="1100" b="1" kern="1200" dirty="0">
                          <a:solidFill>
                            <a:schemeClr val="dk1"/>
                          </a:solidFill>
                          <a:latin typeface="微软雅黑" panose="020B0503020204020204" pitchFamily="34" charset="-122"/>
                          <a:ea typeface="微软雅黑" panose="020B0503020204020204" pitchFamily="34" charset="-122"/>
                          <a:sym typeface="+mn-ea"/>
                        </a:rPr>
                        <a:t>”</a:t>
                      </a:r>
                      <a:endParaRPr lang="zh-CN" altLang="en-US" sz="1100" b="1" kern="1200" dirty="0">
                        <a:solidFill>
                          <a:schemeClr val="dk1"/>
                        </a:solidFill>
                        <a:latin typeface="微软雅黑" panose="020B0503020204020204" pitchFamily="34" charset="-122"/>
                        <a:ea typeface="微软雅黑" panose="020B0503020204020204" pitchFamily="34" charset="-122"/>
                      </a:endParaRPr>
                    </a:p>
                  </a:txBody>
                  <a:tcPr anchor="ctr" anchorCtr="1">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IEEE TSP </a:t>
                      </a:r>
                    </a:p>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Best Paper Award</a:t>
                      </a:r>
                      <a:endParaRPr lang="zh-CN" altLang="en-US" sz="1100" b="1" dirty="0">
                        <a:solidFill>
                          <a:srgbClr val="C0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2022</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2"/>
                  </a:ext>
                </a:extLst>
              </a:tr>
              <a:tr h="374750">
                <a:tc>
                  <a:txBody>
                    <a:body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3</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marL="0" marR="0" lvl="0" indent="0" algn="ctr" defTabSz="866775"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微软雅黑" panose="020B0503020204020204" pitchFamily="34" charset="-122"/>
                          <a:ea typeface="微软雅黑" panose="020B0503020204020204" pitchFamily="34" charset="-122"/>
                        </a:rPr>
                        <a:t>“</a:t>
                      </a:r>
                      <a:r>
                        <a:rPr lang="en-US" altLang="zh-CN" sz="1100" b="1" kern="1200" dirty="0" err="1">
                          <a:solidFill>
                            <a:schemeClr val="dk1"/>
                          </a:solidFill>
                          <a:latin typeface="微软雅黑" panose="020B0503020204020204" pitchFamily="34" charset="-122"/>
                          <a:ea typeface="微软雅黑" panose="020B0503020204020204" pitchFamily="34" charset="-122"/>
                          <a:cs typeface="+mn-cs"/>
                        </a:rPr>
                        <a:t>Leaming</a:t>
                      </a:r>
                      <a:r>
                        <a:rPr lang="en-US" altLang="zh-CN" sz="1100" b="1" kern="1200" dirty="0">
                          <a:solidFill>
                            <a:schemeClr val="dk1"/>
                          </a:solidFill>
                          <a:latin typeface="微软雅黑" panose="020B0503020204020204" pitchFamily="34" charset="-122"/>
                          <a:ea typeface="微软雅黑" panose="020B0503020204020204" pitchFamily="34" charset="-122"/>
                          <a:cs typeface="+mn-cs"/>
                        </a:rPr>
                        <a:t> Based Joint Coding-Modulation for Digital </a:t>
                      </a:r>
                      <a:r>
                        <a:rPr lang="en-US" altLang="zh-CN" sz="1100" b="1" kern="1200" dirty="0" err="1">
                          <a:solidFill>
                            <a:schemeClr val="dk1"/>
                          </a:solidFill>
                          <a:latin typeface="微软雅黑" panose="020B0503020204020204" pitchFamily="34" charset="-122"/>
                          <a:ea typeface="微软雅黑" panose="020B0503020204020204" pitchFamily="34" charset="-122"/>
                          <a:cs typeface="+mn-cs"/>
                        </a:rPr>
                        <a:t>SemanticCommunication</a:t>
                      </a:r>
                      <a:r>
                        <a:rPr lang="en-US" altLang="zh-CN" sz="1100" b="1" kern="1200" dirty="0">
                          <a:solidFill>
                            <a:schemeClr val="dk1"/>
                          </a:solidFill>
                          <a:latin typeface="微软雅黑" panose="020B0503020204020204" pitchFamily="34" charset="-122"/>
                          <a:ea typeface="微软雅黑" panose="020B0503020204020204" pitchFamily="34" charset="-122"/>
                          <a:cs typeface="+mn-cs"/>
                        </a:rPr>
                        <a:t> Systems</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buNone/>
                      </a:pPr>
                      <a:r>
                        <a:rPr lang="en-US" altLang="zh-CN" sz="1100" b="1" dirty="0">
                          <a:solidFill>
                            <a:schemeClr val="tx1"/>
                          </a:solidFill>
                          <a:latin typeface="微软雅黑" panose="020B0503020204020204" pitchFamily="34" charset="-122"/>
                          <a:ea typeface="微软雅黑" panose="020B0503020204020204" pitchFamily="34" charset="-122"/>
                        </a:rPr>
                        <a:t>IEEE WCSP</a:t>
                      </a:r>
                    </a:p>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solidFill>
                            <a:schemeClr val="tx1"/>
                          </a:solidFill>
                          <a:latin typeface="微软雅黑" panose="020B0503020204020204" pitchFamily="34" charset="-122"/>
                          <a:ea typeface="微软雅黑" panose="020B0503020204020204" pitchFamily="34" charset="-122"/>
                        </a:rPr>
                        <a:t>Best Paper Award</a:t>
                      </a:r>
                      <a:endParaRPr lang="zh-CN" altLang="en-US" sz="11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2022</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3"/>
                  </a:ext>
                </a:extLst>
              </a:tr>
              <a:tr h="37475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4</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zh-CN" altLang="en-US" sz="1100" b="1" dirty="0">
                          <a:latin typeface="微软雅黑" panose="020B0503020204020204" pitchFamily="34" charset="-122"/>
                          <a:ea typeface="微软雅黑" panose="020B0503020204020204" pitchFamily="34" charset="-122"/>
                        </a:rPr>
                        <a:t>“</a:t>
                      </a:r>
                      <a:r>
                        <a:rPr lang="en-US" altLang="zh-CN" sz="1100" b="1" dirty="0">
                          <a:latin typeface="微软雅黑" panose="020B0503020204020204" pitchFamily="34" charset="-122"/>
                          <a:ea typeface="微软雅黑" panose="020B0503020204020204" pitchFamily="34" charset="-122"/>
                        </a:rPr>
                        <a:t>NOMA-Based Statistical Signal Transmission for Beyond 5G Communications</a:t>
                      </a:r>
                      <a:r>
                        <a:rPr lang="zh-CN" altLang="en-US" sz="1100" b="1" dirty="0">
                          <a:latin typeface="微软雅黑" panose="020B0503020204020204" pitchFamily="34" charset="-122"/>
                          <a:ea typeface="微软雅黑" panose="020B0503020204020204" pitchFamily="34" charset="-122"/>
                        </a:rPr>
                        <a:t>”</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solidFill>
                            <a:schemeClr val="tx1"/>
                          </a:solidFill>
                          <a:latin typeface="微软雅黑" panose="020B0503020204020204" pitchFamily="34" charset="-122"/>
                          <a:ea typeface="微软雅黑" panose="020B0503020204020204" pitchFamily="34" charset="-122"/>
                        </a:rPr>
                        <a:t>Springer</a:t>
                      </a:r>
                      <a:r>
                        <a:rPr lang="en-US" altLang="zh-CN" sz="1100" b="1" baseline="0" dirty="0">
                          <a:solidFill>
                            <a:schemeClr val="tx1"/>
                          </a:solidFill>
                          <a:latin typeface="微软雅黑" panose="020B0503020204020204" pitchFamily="34" charset="-122"/>
                          <a:ea typeface="微软雅黑" panose="020B0503020204020204" pitchFamily="34" charset="-122"/>
                        </a:rPr>
                        <a:t> MONAMI </a:t>
                      </a:r>
                    </a:p>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solidFill>
                            <a:schemeClr val="tx1"/>
                          </a:solidFill>
                          <a:latin typeface="微软雅黑" panose="020B0503020204020204" pitchFamily="34" charset="-122"/>
                          <a:ea typeface="微软雅黑" panose="020B0503020204020204" pitchFamily="34" charset="-122"/>
                        </a:rPr>
                        <a:t>Best Paper Award</a:t>
                      </a:r>
                      <a:endParaRPr lang="zh-CN" altLang="en-US" sz="1100" b="1" dirty="0">
                        <a:solidFill>
                          <a:schemeClr val="tx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2021</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r h="37475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5</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pPr>
                      <a:r>
                        <a:rPr lang="zh-CN" altLang="en-US" sz="1100" b="1" kern="1200" dirty="0">
                          <a:solidFill>
                            <a:schemeClr val="dk1"/>
                          </a:solidFill>
                          <a:latin typeface="微软雅黑" panose="020B0503020204020204" pitchFamily="34" charset="-122"/>
                          <a:ea typeface="微软雅黑" panose="020B0503020204020204" pitchFamily="34" charset="-122"/>
                        </a:rPr>
                        <a:t>“</a:t>
                      </a:r>
                      <a:r>
                        <a:rPr lang="en-US" altLang="zh-CN" sz="1100" b="1" kern="1200" dirty="0">
                          <a:solidFill>
                            <a:schemeClr val="dk1"/>
                          </a:solidFill>
                          <a:latin typeface="微软雅黑" panose="020B0503020204020204" pitchFamily="34" charset="-122"/>
                          <a:ea typeface="微软雅黑" panose="020B0503020204020204" pitchFamily="34" charset="-122"/>
                        </a:rPr>
                        <a:t>Deep Reinforcement Learning, Based Beam Tracking for Low Latency Services in Vehicular Networks</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latin typeface="微软雅黑" panose="020B0503020204020204" pitchFamily="34" charset="-122"/>
                          <a:ea typeface="微软雅黑" panose="020B0503020204020204" pitchFamily="34" charset="-122"/>
                        </a:rPr>
                        <a:t>IEEE ICC </a:t>
                      </a:r>
                    </a:p>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latin typeface="微软雅黑" panose="020B0503020204020204" pitchFamily="34" charset="-122"/>
                          <a:ea typeface="微软雅黑" panose="020B0503020204020204" pitchFamily="34" charset="-122"/>
                        </a:rPr>
                        <a:t>Best Paper Award</a:t>
                      </a:r>
                      <a:endParaRPr lang="zh-CN" altLang="en-US" sz="1100" b="1" dirty="0">
                        <a:solidFill>
                          <a:srgbClr val="C0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2020</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5"/>
                  </a:ext>
                </a:extLst>
              </a:tr>
              <a:tr h="374750">
                <a:tc>
                  <a:txBody>
                    <a:body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6</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pPr>
                      <a:r>
                        <a:rPr lang="zh-CN" altLang="en-US" sz="1100" b="1" kern="1200" dirty="0">
                          <a:solidFill>
                            <a:schemeClr val="dk1"/>
                          </a:solidFill>
                          <a:latin typeface="微软雅黑" panose="020B0503020204020204" pitchFamily="34" charset="-122"/>
                          <a:ea typeface="微软雅黑" panose="020B0503020204020204" pitchFamily="34" charset="-122"/>
                        </a:rPr>
                        <a:t>“</a:t>
                      </a:r>
                      <a:r>
                        <a:rPr lang="en-US" altLang="zh-CN" sz="1100" b="1" kern="1200" dirty="0">
                          <a:solidFill>
                            <a:schemeClr val="dk1"/>
                          </a:solidFill>
                          <a:latin typeface="微软雅黑" panose="020B0503020204020204" pitchFamily="34" charset="-122"/>
                          <a:ea typeface="微软雅黑" panose="020B0503020204020204" pitchFamily="34" charset="-122"/>
                          <a:cs typeface="+mn-cs"/>
                        </a:rPr>
                        <a:t>Content-Centric Sparse Multicast </a:t>
                      </a:r>
                      <a:r>
                        <a:rPr lang="en-US" altLang="zh-CN" sz="1100" b="1" kern="1200" dirty="0" err="1">
                          <a:solidFill>
                            <a:schemeClr val="dk1"/>
                          </a:solidFill>
                          <a:latin typeface="微软雅黑" panose="020B0503020204020204" pitchFamily="34" charset="-122"/>
                          <a:ea typeface="微软雅黑" panose="020B0503020204020204" pitchFamily="34" charset="-122"/>
                          <a:cs typeface="+mn-cs"/>
                        </a:rPr>
                        <a:t>Beamforming</a:t>
                      </a:r>
                      <a:r>
                        <a:rPr lang="en-US" altLang="zh-CN" sz="1100" b="1" kern="1200" dirty="0">
                          <a:solidFill>
                            <a:schemeClr val="dk1"/>
                          </a:solidFill>
                          <a:latin typeface="微软雅黑" panose="020B0503020204020204" pitchFamily="34" charset="-122"/>
                          <a:ea typeface="微软雅黑" panose="020B0503020204020204" pitchFamily="34" charset="-122"/>
                          <a:cs typeface="+mn-cs"/>
                        </a:rPr>
                        <a:t> for Cache-Enabled Cloud RAN</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solidFill>
                            <a:schemeClr val="tx1"/>
                          </a:solidFill>
                          <a:latin typeface="微软雅黑" panose="020B0503020204020204" pitchFamily="34" charset="-122"/>
                          <a:ea typeface="微软雅黑" panose="020B0503020204020204" pitchFamily="34" charset="-122"/>
                        </a:rPr>
                        <a:t>IEEE Marconi Prize </a:t>
                      </a:r>
                    </a:p>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solidFill>
                            <a:schemeClr val="tx1"/>
                          </a:solidFill>
                          <a:latin typeface="微软雅黑" panose="020B0503020204020204" pitchFamily="34" charset="-122"/>
                          <a:ea typeface="微软雅黑" panose="020B0503020204020204" pitchFamily="34" charset="-122"/>
                        </a:rPr>
                        <a:t>Paper Award</a:t>
                      </a:r>
                      <a:endParaRPr lang="zh-CN" altLang="en-US" sz="11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2019</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6"/>
                  </a:ext>
                </a:extLst>
              </a:tr>
              <a:tr h="37475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kern="1200" dirty="0">
                          <a:solidFill>
                            <a:schemeClr val="dk1"/>
                          </a:solidFill>
                          <a:latin typeface="微软雅黑" panose="020B0503020204020204" pitchFamily="34" charset="-122"/>
                          <a:ea typeface="微软雅黑" panose="020B0503020204020204" pitchFamily="34" charset="-122"/>
                        </a:rPr>
                        <a:t>7</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lvl="0" indent="0" algn="ctr" defTabSz="866775"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微软雅黑" panose="020B0503020204020204" pitchFamily="34" charset="-122"/>
                          <a:ea typeface="微软雅黑" panose="020B0503020204020204" pitchFamily="34" charset="-122"/>
                        </a:rPr>
                        <a:t>“</a:t>
                      </a:r>
                      <a:r>
                        <a:rPr lang="en-US" altLang="zh-CN" sz="1100" b="1" kern="1200" dirty="0">
                          <a:solidFill>
                            <a:schemeClr val="dk1"/>
                          </a:solidFill>
                          <a:latin typeface="微软雅黑" panose="020B0503020204020204" pitchFamily="34" charset="-122"/>
                          <a:ea typeface="微软雅黑" panose="020B0503020204020204" pitchFamily="34" charset="-122"/>
                        </a:rPr>
                        <a:t>Fundamental Trade-offs on Green Wireless Networks</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latin typeface="微软雅黑" panose="020B0503020204020204" pitchFamily="34" charset="-122"/>
                          <a:ea typeface="微软雅黑" panose="020B0503020204020204" pitchFamily="34" charset="-122"/>
                        </a:rPr>
                        <a:t>IEEE WCM </a:t>
                      </a:r>
                    </a:p>
                    <a:p>
                      <a:pPr marL="0" marR="0" indent="0" algn="ctr" defTabSz="514350" rtl="0" eaLnBrk="1" fontAlgn="auto" latinLnBrk="0" hangingPunct="1">
                        <a:lnSpc>
                          <a:spcPct val="100000"/>
                        </a:lnSpc>
                        <a:spcBef>
                          <a:spcPts val="0"/>
                        </a:spcBef>
                        <a:spcAft>
                          <a:spcPts val="0"/>
                        </a:spcAft>
                        <a:buClrTx/>
                        <a:buSzTx/>
                        <a:buFontTx/>
                        <a:buNone/>
                        <a:defRPr/>
                      </a:pPr>
                      <a:r>
                        <a:rPr lang="en-US" altLang="zh-CN" sz="1100" b="1" dirty="0">
                          <a:latin typeface="微软雅黑" panose="020B0503020204020204" pitchFamily="34" charset="-122"/>
                          <a:ea typeface="微软雅黑" panose="020B0503020204020204" pitchFamily="34" charset="-122"/>
                        </a:rPr>
                        <a:t>Best Paper Award</a:t>
                      </a:r>
                      <a:endParaRPr lang="zh-CN" altLang="en-US" sz="1100" b="1" dirty="0">
                        <a:solidFill>
                          <a:srgbClr val="C0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rPr>
                        <a:t>2017</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7"/>
                  </a:ext>
                </a:extLst>
              </a:tr>
              <a:tr h="37475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8</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pPr>
                      <a:r>
                        <a:rPr lang="en-US" altLang="zh-CN" sz="1100" b="1" kern="1200" dirty="0">
                          <a:solidFill>
                            <a:schemeClr val="dk1"/>
                          </a:solidFill>
                          <a:latin typeface="微软雅黑" panose="020B0503020204020204" pitchFamily="34" charset="-122"/>
                          <a:ea typeface="微软雅黑" panose="020B0503020204020204" pitchFamily="34" charset="-122"/>
                          <a:cs typeface="+mn-cs"/>
                        </a:rPr>
                        <a:t>“The Upper Bound of Energy Efficiency for Virtual MIMO System with User Pairing</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nchorCtr="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IEEE </a:t>
                      </a:r>
                      <a:r>
                        <a:rPr kumimoji="0" lang="en-US" altLang="zh-CN" sz="11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Globecom</a:t>
                      </a:r>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p>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Best Paper Award</a:t>
                      </a:r>
                      <a:endParaRPr kumimoji="0" lang="zh-CN" altLang="en-US" sz="1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algn="ctr">
                        <a:lnSpc>
                          <a:spcPct val="100000"/>
                        </a:lnSpc>
                        <a:spcBef>
                          <a:spcPts val="0"/>
                        </a:spcBef>
                        <a:spcAft>
                          <a:spcPts val="0"/>
                        </a:spcAft>
                      </a:pPr>
                      <a:r>
                        <a:rPr lang="en-US" altLang="zh-CN" sz="1100" b="1" kern="1200" dirty="0">
                          <a:solidFill>
                            <a:schemeClr val="dk1"/>
                          </a:solidFill>
                          <a:latin typeface="微软雅黑" panose="020B0503020204020204" pitchFamily="34" charset="-122"/>
                          <a:ea typeface="微软雅黑" panose="020B0503020204020204" pitchFamily="34" charset="-122"/>
                        </a:rPr>
                        <a:t>2016</a:t>
                      </a:r>
                      <a:endParaRPr lang="zh-CN" altLang="en-US" sz="1100" b="1" kern="1200" dirty="0">
                        <a:solidFill>
                          <a:schemeClr val="dk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8"/>
                  </a:ext>
                </a:extLst>
              </a:tr>
              <a:tr h="374750">
                <a:tc>
                  <a:txBody>
                    <a:bodyPr/>
                    <a:lstStyle>
                      <a:lvl1pPr marL="0" algn="l" defTabSz="514350" rtl="0" eaLnBrk="1" latinLnBrk="0" hangingPunct="1">
                        <a:defRPr sz="1015" kern="1200">
                          <a:solidFill>
                            <a:schemeClr val="dk1"/>
                          </a:solidFill>
                          <a:latin typeface="Times New Roman" panose="02020603050405020304"/>
                          <a:ea typeface="微软雅黑" panose="020B0503020204020204" pitchFamily="34" charset="-122"/>
                        </a:defRPr>
                      </a:lvl1pPr>
                      <a:lvl2pPr marL="257175" algn="l" defTabSz="514350" rtl="0" eaLnBrk="1" latinLnBrk="0" hangingPunct="1">
                        <a:defRPr sz="1015" kern="1200">
                          <a:solidFill>
                            <a:schemeClr val="dk1"/>
                          </a:solidFill>
                          <a:latin typeface="Times New Roman" panose="02020603050405020304"/>
                          <a:ea typeface="微软雅黑" panose="020B0503020204020204" pitchFamily="34" charset="-122"/>
                        </a:defRPr>
                      </a:lvl2pPr>
                      <a:lvl3pPr marL="514350" algn="l" defTabSz="514350" rtl="0" eaLnBrk="1" latinLnBrk="0" hangingPunct="1">
                        <a:defRPr sz="1015" kern="1200">
                          <a:solidFill>
                            <a:schemeClr val="dk1"/>
                          </a:solidFill>
                          <a:latin typeface="Times New Roman" panose="02020603050405020304"/>
                          <a:ea typeface="微软雅黑" panose="020B0503020204020204" pitchFamily="34" charset="-122"/>
                        </a:defRPr>
                      </a:lvl3pPr>
                      <a:lvl4pPr marL="771525" algn="l" defTabSz="514350" rtl="0" eaLnBrk="1" latinLnBrk="0" hangingPunct="1">
                        <a:defRPr sz="1015" kern="1200">
                          <a:solidFill>
                            <a:schemeClr val="dk1"/>
                          </a:solidFill>
                          <a:latin typeface="Times New Roman" panose="02020603050405020304"/>
                          <a:ea typeface="微软雅黑" panose="020B0503020204020204" pitchFamily="34" charset="-122"/>
                        </a:defRPr>
                      </a:lvl4pPr>
                      <a:lvl5pPr marL="1028700" algn="l" defTabSz="514350" rtl="0" eaLnBrk="1" latinLnBrk="0" hangingPunct="1">
                        <a:defRPr sz="1015" kern="1200">
                          <a:solidFill>
                            <a:schemeClr val="dk1"/>
                          </a:solidFill>
                          <a:latin typeface="Times New Roman" panose="02020603050405020304"/>
                          <a:ea typeface="微软雅黑" panose="020B0503020204020204" pitchFamily="34" charset="-122"/>
                        </a:defRPr>
                      </a:lvl5pPr>
                      <a:lvl6pPr marL="1285875" algn="l" defTabSz="514350" rtl="0" eaLnBrk="1" latinLnBrk="0" hangingPunct="1">
                        <a:defRPr sz="1015" kern="1200">
                          <a:solidFill>
                            <a:schemeClr val="dk1"/>
                          </a:solidFill>
                          <a:latin typeface="Times New Roman" panose="02020603050405020304"/>
                          <a:ea typeface="微软雅黑" panose="020B0503020204020204" pitchFamily="34" charset="-122"/>
                        </a:defRPr>
                      </a:lvl6pPr>
                      <a:lvl7pPr marL="1543050" algn="l" defTabSz="514350" rtl="0" eaLnBrk="1" latinLnBrk="0" hangingPunct="1">
                        <a:defRPr sz="1015" kern="1200">
                          <a:solidFill>
                            <a:schemeClr val="dk1"/>
                          </a:solidFill>
                          <a:latin typeface="Times New Roman" panose="02020603050405020304"/>
                          <a:ea typeface="微软雅黑" panose="020B0503020204020204" pitchFamily="34" charset="-122"/>
                        </a:defRPr>
                      </a:lvl7pPr>
                      <a:lvl8pPr marL="1800225" algn="l" defTabSz="514350" rtl="0" eaLnBrk="1" latinLnBrk="0" hangingPunct="1">
                        <a:defRPr sz="1015" kern="1200">
                          <a:solidFill>
                            <a:schemeClr val="dk1"/>
                          </a:solidFill>
                          <a:latin typeface="Times New Roman" panose="02020603050405020304"/>
                          <a:ea typeface="微软雅黑" panose="020B0503020204020204" pitchFamily="34" charset="-122"/>
                        </a:defRPr>
                      </a:lvl8pPr>
                      <a:lvl9pPr marL="2057400" algn="l" defTabSz="514350" rtl="0" eaLnBrk="1" latinLnBrk="0" hangingPunct="1">
                        <a:defRPr sz="1015" kern="1200">
                          <a:solidFill>
                            <a:schemeClr val="dk1"/>
                          </a:solidFill>
                          <a:latin typeface="Times New Roman" panose="02020603050405020304"/>
                          <a:ea typeface="微软雅黑" panose="020B0503020204020204" pitchFamily="34" charset="-122"/>
                        </a:defRPr>
                      </a:lvl9pPr>
                    </a:lstStyle>
                    <a:p>
                      <a:pPr algn="ctr">
                        <a:lnSpc>
                          <a:spcPct val="100000"/>
                        </a:lnSpc>
                        <a:spcBef>
                          <a:spcPts val="0"/>
                        </a:spcBef>
                        <a:spcAft>
                          <a:spcPts val="0"/>
                        </a:spcAft>
                        <a:buNone/>
                      </a:pPr>
                      <a:r>
                        <a:rPr lang="en-US" altLang="zh-CN" sz="1100" b="1" dirty="0">
                          <a:latin typeface="微软雅黑" panose="020B0503020204020204" pitchFamily="34" charset="-122"/>
                          <a:ea typeface="微软雅黑" panose="020B0503020204020204" pitchFamily="34" charset="-122"/>
                          <a:cs typeface="Times New Roman Bold" panose="02020603050405020304" charset="0"/>
                        </a:rPr>
                        <a:t>9</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100000"/>
                        </a:lnSpc>
                        <a:spcBef>
                          <a:spcPts val="0"/>
                        </a:spcBef>
                        <a:spcAft>
                          <a:spcPts val="0"/>
                        </a:spcAft>
                      </a:pPr>
                      <a:r>
                        <a:rPr lang="zh-CN" altLang="en-US" sz="1100" b="1" kern="1200" dirty="0">
                          <a:solidFill>
                            <a:schemeClr val="dk1"/>
                          </a:solidFill>
                          <a:latin typeface="微软雅黑" panose="020B0503020204020204" pitchFamily="34" charset="-122"/>
                          <a:ea typeface="微软雅黑" panose="020B0503020204020204" pitchFamily="34" charset="-122"/>
                        </a:rPr>
                        <a:t>“</a:t>
                      </a:r>
                      <a:r>
                        <a:rPr lang="en-US" altLang="zh-CN" sz="1100" b="1" kern="1200" dirty="0">
                          <a:solidFill>
                            <a:schemeClr val="dk1"/>
                          </a:solidFill>
                          <a:latin typeface="微软雅黑" panose="020B0503020204020204" pitchFamily="34" charset="-122"/>
                          <a:ea typeface="微软雅黑" panose="020B0503020204020204" pitchFamily="34" charset="-122"/>
                          <a:cs typeface="+mn-cs"/>
                        </a:rPr>
                        <a:t>Intra-Cluster Device-to-Device Relay Algorithm with Optimal Resource Utilization</a:t>
                      </a:r>
                      <a:r>
                        <a:rPr lang="zh-CN" altLang="en-US" sz="1100" b="1" kern="1200" dirty="0">
                          <a:solidFill>
                            <a:schemeClr val="dk1"/>
                          </a:solidFill>
                          <a:latin typeface="微软雅黑" panose="020B0503020204020204" pitchFamily="34" charset="-122"/>
                          <a:ea typeface="微软雅黑" panose="020B0503020204020204" pitchFamily="34" charset="-122"/>
                        </a:rPr>
                        <a:t>”</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100000"/>
                        </a:lnSpc>
                        <a:spcBef>
                          <a:spcPts val="0"/>
                        </a:spcBef>
                        <a:spcAft>
                          <a:spcPts val="0"/>
                        </a:spcAft>
                      </a:pPr>
                      <a:r>
                        <a:rPr lang="en-US" altLang="zh-CN" sz="1100" b="1" kern="1200" dirty="0">
                          <a:solidFill>
                            <a:schemeClr val="dk1"/>
                          </a:solidFill>
                          <a:latin typeface="微软雅黑" panose="020B0503020204020204" pitchFamily="34" charset="-122"/>
                          <a:ea typeface="微软雅黑" panose="020B0503020204020204" pitchFamily="34" charset="-122"/>
                          <a:cs typeface="+mn-cs"/>
                        </a:rPr>
                        <a:t>IEEE Jack </a:t>
                      </a:r>
                      <a:r>
                        <a:rPr lang="en-US" altLang="zh-CN" sz="1100" b="1" kern="1200" dirty="0" err="1">
                          <a:solidFill>
                            <a:schemeClr val="dk1"/>
                          </a:solidFill>
                          <a:latin typeface="微软雅黑" panose="020B0503020204020204" pitchFamily="34" charset="-122"/>
                          <a:ea typeface="微软雅黑" panose="020B0503020204020204" pitchFamily="34" charset="-122"/>
                          <a:cs typeface="+mn-cs"/>
                        </a:rPr>
                        <a:t>Neubauer</a:t>
                      </a:r>
                      <a:r>
                        <a:rPr lang="en-US" altLang="zh-CN" sz="1100" b="1" kern="1200" dirty="0">
                          <a:solidFill>
                            <a:schemeClr val="dk1"/>
                          </a:solidFill>
                          <a:latin typeface="微软雅黑" panose="020B0503020204020204" pitchFamily="34" charset="-122"/>
                          <a:ea typeface="微软雅黑" panose="020B0503020204020204" pitchFamily="34" charset="-122"/>
                          <a:cs typeface="+mn-cs"/>
                        </a:rPr>
                        <a:t> </a:t>
                      </a:r>
                    </a:p>
                    <a:p>
                      <a:pPr algn="ctr">
                        <a:lnSpc>
                          <a:spcPct val="100000"/>
                        </a:lnSpc>
                        <a:spcBef>
                          <a:spcPts val="0"/>
                        </a:spcBef>
                        <a:spcAft>
                          <a:spcPts val="0"/>
                        </a:spcAft>
                      </a:pPr>
                      <a:r>
                        <a:rPr lang="en-US" altLang="zh-CN" sz="1100" b="1" kern="1200" dirty="0">
                          <a:solidFill>
                            <a:schemeClr val="dk1"/>
                          </a:solidFill>
                          <a:latin typeface="微软雅黑" panose="020B0503020204020204" pitchFamily="34" charset="-122"/>
                          <a:ea typeface="微软雅黑" panose="020B0503020204020204" pitchFamily="34" charset="-122"/>
                          <a:cs typeface="+mn-cs"/>
                        </a:rPr>
                        <a:t>Memorial Award</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100000"/>
                        </a:lnSpc>
                        <a:spcBef>
                          <a:spcPts val="0"/>
                        </a:spcBef>
                        <a:spcAft>
                          <a:spcPts val="0"/>
                        </a:spcAft>
                      </a:pPr>
                      <a:r>
                        <a:rPr lang="en-US" altLang="zh-CN" sz="1100" b="1" kern="1200" dirty="0">
                          <a:solidFill>
                            <a:schemeClr val="dk1"/>
                          </a:solidFill>
                          <a:latin typeface="微软雅黑" panose="020B0503020204020204" pitchFamily="34" charset="-122"/>
                          <a:ea typeface="微软雅黑" panose="020B0503020204020204" pitchFamily="34" charset="-122"/>
                        </a:rPr>
                        <a:t>2016</a:t>
                      </a:r>
                      <a:endParaRPr lang="zh-CN" altLang="en-US" sz="1100" b="1" kern="1200" dirty="0">
                        <a:solidFill>
                          <a:schemeClr val="dk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9"/>
                  </a:ext>
                </a:extLst>
              </a:tr>
            </a:tbl>
          </a:graphicData>
        </a:graphic>
      </p:graphicFrame>
      <p:sp>
        <p:nvSpPr>
          <p:cNvPr id="8" name="矩形 7"/>
          <p:cNvSpPr/>
          <p:nvPr/>
        </p:nvSpPr>
        <p:spPr>
          <a:xfrm>
            <a:off x="2667425" y="67272"/>
            <a:ext cx="3858749" cy="523220"/>
          </a:xfrm>
          <a:prstGeom prst="rect">
            <a:avLst/>
          </a:prstGeom>
        </p:spPr>
        <p:txBody>
          <a:bodyPr wrap="none">
            <a:spAutoFit/>
          </a:bodyPr>
          <a:lstStyle/>
          <a:p>
            <a:pPr algn="ctr" defTabSz="685800"/>
            <a:r>
              <a:rPr lang="zh-CN" altLang="en-US" sz="2800" b="1" dirty="0">
                <a:latin typeface="微软雅黑" panose="020B0503020204020204" pitchFamily="34" charset="-122"/>
                <a:ea typeface="微软雅黑" panose="020B0503020204020204" pitchFamily="34" charset="-122"/>
              </a:rPr>
              <a:t>获得国际学术奖项</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项</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378223" y="758507"/>
            <a:ext cx="3528392" cy="488351"/>
          </a:xfrm>
          <a:prstGeom prst="roundRect">
            <a:avLst>
              <a:gd name="adj" fmla="val 7375"/>
            </a:avLst>
          </a:prstGeom>
          <a:solidFill>
            <a:schemeClr val="accent6">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744893" y="3126561"/>
            <a:ext cx="3971124" cy="488351"/>
          </a:xfrm>
          <a:prstGeom prst="roundRect">
            <a:avLst>
              <a:gd name="adj" fmla="val 7375"/>
            </a:avLst>
          </a:prstGeom>
          <a:solidFill>
            <a:srgbClr val="0066C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AutoShape 176"/>
          <p:cNvSpPr>
            <a:spLocks/>
          </p:cNvSpPr>
          <p:nvPr/>
        </p:nvSpPr>
        <p:spPr bwMode="auto">
          <a:xfrm rot="16200000">
            <a:off x="7919558" y="2910697"/>
            <a:ext cx="1606406" cy="297566"/>
          </a:xfrm>
          <a:prstGeom prst="accentCallout2">
            <a:avLst>
              <a:gd name="adj1" fmla="val 33980"/>
              <a:gd name="adj2" fmla="val 57562"/>
              <a:gd name="adj3" fmla="val 31392"/>
              <a:gd name="adj4" fmla="val 82939"/>
              <a:gd name="adj5" fmla="val -84755"/>
              <a:gd name="adj6" fmla="val 92640"/>
            </a:avLst>
          </a:prstGeom>
          <a:noFill/>
          <a:ln w="19050">
            <a:solidFill>
              <a:schemeClr val="accent6">
                <a:lumMod val="75000"/>
              </a:schemeClr>
            </a:solidFill>
            <a:miter lim="800000"/>
            <a:headEnd/>
            <a:tailEnd type="diamond" w="med" len="med"/>
          </a:ln>
          <a:effectLst/>
        </p:spPr>
        <p:txBody>
          <a:bodyPr anchor="ctr"/>
          <a:lstStyle/>
          <a:p>
            <a:pPr algn="r" eaLnBrk="0" fontAlgn="auto" hangingPunct="0">
              <a:spcBef>
                <a:spcPts val="0"/>
              </a:spcBef>
              <a:spcAft>
                <a:spcPts val="0"/>
              </a:spcAft>
              <a:defRPr/>
            </a:pPr>
            <a:endParaRPr lang="en-US" altLang="zh-CN" b="1" kern="0" dirty="0">
              <a:solidFill>
                <a:srgbClr val="0066CC"/>
              </a:solidFill>
              <a:latin typeface="楷体" panose="02010609060101010101" pitchFamily="49" charset="-122"/>
              <a:ea typeface="楷体" panose="02010609060101010101" pitchFamily="49" charset="-122"/>
            </a:endParaRPr>
          </a:p>
        </p:txBody>
      </p:sp>
      <p:sp>
        <p:nvSpPr>
          <p:cNvPr id="21" name="圆角矩形 20"/>
          <p:cNvSpPr/>
          <p:nvPr/>
        </p:nvSpPr>
        <p:spPr>
          <a:xfrm>
            <a:off x="5292081" y="2933219"/>
            <a:ext cx="3700676" cy="2210282"/>
          </a:xfrm>
          <a:prstGeom prst="roundRect">
            <a:avLst>
              <a:gd name="adj" fmla="val 7375"/>
            </a:avLst>
          </a:prstGeom>
          <a:solidFill>
            <a:srgbClr val="FB8E89">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utoShape 176"/>
          <p:cNvSpPr>
            <a:spLocks/>
          </p:cNvSpPr>
          <p:nvPr/>
        </p:nvSpPr>
        <p:spPr bwMode="auto">
          <a:xfrm rot="5400000">
            <a:off x="-464742" y="2784436"/>
            <a:ext cx="1606406" cy="297566"/>
          </a:xfrm>
          <a:prstGeom prst="accentCallout2">
            <a:avLst>
              <a:gd name="adj1" fmla="val 33980"/>
              <a:gd name="adj2" fmla="val 57562"/>
              <a:gd name="adj3" fmla="val 31392"/>
              <a:gd name="adj4" fmla="val 94120"/>
              <a:gd name="adj5" fmla="val -128654"/>
              <a:gd name="adj6" fmla="val 108904"/>
            </a:avLst>
          </a:prstGeom>
          <a:noFill/>
          <a:ln w="19050">
            <a:solidFill>
              <a:srgbClr val="0066CC"/>
            </a:solidFill>
            <a:miter lim="800000"/>
            <a:headEnd/>
            <a:tailEnd type="diamond" w="med" len="med"/>
          </a:ln>
          <a:effectLst/>
        </p:spPr>
        <p:txBody>
          <a:bodyPr anchor="ctr"/>
          <a:lstStyle/>
          <a:p>
            <a:pPr algn="r" eaLnBrk="0" fontAlgn="auto" hangingPunct="0">
              <a:spcBef>
                <a:spcPts val="0"/>
              </a:spcBef>
              <a:spcAft>
                <a:spcPts val="0"/>
              </a:spcAft>
              <a:defRPr/>
            </a:pPr>
            <a:endParaRPr lang="en-US" altLang="zh-CN" b="1" kern="0" dirty="0">
              <a:solidFill>
                <a:srgbClr val="0066CC"/>
              </a:solidFill>
              <a:latin typeface="楷体" panose="02010609060101010101" pitchFamily="49" charset="-122"/>
              <a:ea typeface="楷体" panose="02010609060101010101" pitchFamily="49" charset="-122"/>
            </a:endParaRPr>
          </a:p>
        </p:txBody>
      </p:sp>
      <p:sp>
        <p:nvSpPr>
          <p:cNvPr id="18" name="矩形 17"/>
          <p:cNvSpPr/>
          <p:nvPr/>
        </p:nvSpPr>
        <p:spPr>
          <a:xfrm>
            <a:off x="776292" y="3126561"/>
            <a:ext cx="3995936" cy="1823576"/>
          </a:xfrm>
          <a:prstGeom prst="rect">
            <a:avLst/>
          </a:prstGeom>
          <a:noFill/>
        </p:spPr>
        <p:txBody>
          <a:bodyPr wrap="square" rtlCol="0">
            <a:spAutoFit/>
          </a:bodyPr>
          <a:lstStyle/>
          <a:p>
            <a:pPr>
              <a:lnSpc>
                <a:spcPct val="150000"/>
              </a:lnSpc>
            </a:pPr>
            <a:r>
              <a:rPr lang="en-US" altLang="zh-CN" sz="1600" b="1" dirty="0"/>
              <a:t>ITU-T SG13</a:t>
            </a:r>
            <a:r>
              <a:rPr lang="zh-CN" altLang="en-US" sz="1600" b="1" dirty="0"/>
              <a:t>（未来网络与新兴网络技术）</a:t>
            </a:r>
            <a:endParaRPr lang="en-US" altLang="zh-CN" sz="1600" b="1" dirty="0"/>
          </a:p>
          <a:p>
            <a:pPr algn="ctr">
              <a:lnSpc>
                <a:spcPct val="150000"/>
              </a:lnSpc>
            </a:pPr>
            <a:endParaRPr lang="en-US" altLang="zh-CN" sz="700" b="1" dirty="0">
              <a:solidFill>
                <a:srgbClr val="C00000"/>
              </a:solidFill>
            </a:endParaRPr>
          </a:p>
          <a:p>
            <a:pPr algn="ctr">
              <a:lnSpc>
                <a:spcPct val="150000"/>
              </a:lnSpc>
            </a:pPr>
            <a:r>
              <a:rPr lang="en-US" altLang="zh-CN" sz="1600" b="1" dirty="0">
                <a:solidFill>
                  <a:srgbClr val="C00000"/>
                </a:solidFill>
              </a:rPr>
              <a:t>3</a:t>
            </a:r>
            <a:r>
              <a:rPr lang="zh-CN" altLang="en-US" sz="1600" b="1" dirty="0">
                <a:solidFill>
                  <a:srgbClr val="C00000"/>
                </a:solidFill>
              </a:rPr>
              <a:t>项标准成功发布</a:t>
            </a:r>
            <a:endParaRPr lang="en-US" altLang="zh-CN" sz="1600" b="1" dirty="0">
              <a:solidFill>
                <a:srgbClr val="C00000"/>
              </a:solidFill>
            </a:endParaRPr>
          </a:p>
          <a:p>
            <a:pPr marL="1340485" lvl="3" indent="-171450">
              <a:lnSpc>
                <a:spcPct val="150000"/>
              </a:lnSpc>
              <a:buFont typeface="Arial" panose="020B0604020202020204" pitchFamily="34" charset="0"/>
              <a:buChar char="•"/>
            </a:pPr>
            <a:r>
              <a:rPr lang="zh-CN" altLang="en-US" sz="1200" b="1" dirty="0"/>
              <a:t>沉浸式交互标准</a:t>
            </a:r>
            <a:endParaRPr lang="en-US" altLang="zh-CN" sz="1200" b="1" dirty="0"/>
          </a:p>
          <a:p>
            <a:pPr marL="1340485" lvl="3" indent="-171450">
              <a:lnSpc>
                <a:spcPct val="150000"/>
              </a:lnSpc>
              <a:buFont typeface="Arial" panose="020B0604020202020204" pitchFamily="34" charset="0"/>
              <a:buChar char="•"/>
            </a:pPr>
            <a:r>
              <a:rPr lang="zh-CN" altLang="en-US" sz="1200" b="1" dirty="0"/>
              <a:t>机器学习标准</a:t>
            </a:r>
            <a:endParaRPr lang="en-US" altLang="zh-CN" sz="1200" b="1" dirty="0"/>
          </a:p>
          <a:p>
            <a:pPr marL="1340485" lvl="3" indent="-171450">
              <a:lnSpc>
                <a:spcPct val="150000"/>
              </a:lnSpc>
              <a:buFont typeface="Arial" panose="020B0604020202020204" pitchFamily="34" charset="0"/>
              <a:buChar char="•"/>
            </a:pPr>
            <a:r>
              <a:rPr lang="zh-CN" altLang="en-US" sz="1200" b="1" dirty="0"/>
              <a:t>确定性网络标准</a:t>
            </a:r>
            <a:endParaRPr lang="en-US" altLang="zh-CN" sz="1200" b="1" dirty="0"/>
          </a:p>
        </p:txBody>
      </p:sp>
      <p:pic>
        <p:nvPicPr>
          <p:cNvPr id="2" name="图片 1"/>
          <p:cNvPicPr>
            <a:picLocks noChangeAspect="1"/>
          </p:cNvPicPr>
          <p:nvPr/>
        </p:nvPicPr>
        <p:blipFill>
          <a:blip r:embed="rId4"/>
          <a:stretch>
            <a:fillRect/>
          </a:stretch>
        </p:blipFill>
        <p:spPr>
          <a:xfrm>
            <a:off x="72649" y="710105"/>
            <a:ext cx="4930384" cy="2358814"/>
          </a:xfrm>
          <a:prstGeom prst="rect">
            <a:avLst/>
          </a:prstGeom>
        </p:spPr>
      </p:pic>
      <p:pic>
        <p:nvPicPr>
          <p:cNvPr id="19" name="图片 18"/>
          <p:cNvPicPr>
            <a:picLocks noChangeAspect="1"/>
          </p:cNvPicPr>
          <p:nvPr>
            <p:custDataLst>
              <p:tags r:id="rId1"/>
            </p:custDataLst>
          </p:nvPr>
        </p:nvPicPr>
        <p:blipFill>
          <a:blip r:embed="rId5"/>
          <a:stretch>
            <a:fillRect/>
          </a:stretch>
        </p:blipFill>
        <p:spPr>
          <a:xfrm>
            <a:off x="5561726" y="3059480"/>
            <a:ext cx="1425790" cy="1953051"/>
          </a:xfrm>
          <a:prstGeom prst="rect">
            <a:avLst/>
          </a:prstGeom>
          <a:solidFill>
            <a:schemeClr val="bg1">
              <a:lumMod val="85000"/>
            </a:schemeClr>
          </a:solidFill>
          <a:ln>
            <a:noFill/>
          </a:ln>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6"/>
          <a:stretch>
            <a:fillRect/>
          </a:stretch>
        </p:blipFill>
        <p:spPr>
          <a:xfrm>
            <a:off x="7320387" y="3061040"/>
            <a:ext cx="1375871" cy="1951491"/>
          </a:xfrm>
          <a:prstGeom prst="rect">
            <a:avLst/>
          </a:prstGeom>
          <a:solidFill>
            <a:schemeClr val="bg1">
              <a:lumMod val="85000"/>
            </a:schemeClr>
          </a:solidFill>
          <a:ln>
            <a:noFill/>
          </a:ln>
          <a:effectLst>
            <a:outerShdw blurRad="50800" dist="38100" dir="2700000" algn="tl" rotWithShape="0">
              <a:prstClr val="black">
                <a:alpha val="40000"/>
              </a:prstClr>
            </a:outerShdw>
          </a:effectLst>
        </p:spPr>
      </p:pic>
      <p:sp>
        <p:nvSpPr>
          <p:cNvPr id="5" name="矩形 4"/>
          <p:cNvSpPr/>
          <p:nvPr/>
        </p:nvSpPr>
        <p:spPr>
          <a:xfrm>
            <a:off x="6017752" y="833406"/>
            <a:ext cx="2249334" cy="338554"/>
          </a:xfrm>
          <a:prstGeom prst="rect">
            <a:avLst/>
          </a:prstGeom>
        </p:spPr>
        <p:txBody>
          <a:bodyPr wrap="none">
            <a:spAutoFit/>
          </a:bodyPr>
          <a:lstStyle/>
          <a:p>
            <a:r>
              <a:rPr lang="en-US" altLang="zh-CN" sz="1600" b="1" dirty="0">
                <a:latin typeface="+mn-ea"/>
                <a:cs typeface="+mn-ea"/>
                <a:sym typeface="+mn-lt"/>
              </a:rPr>
              <a:t>IMT-2030(6G)</a:t>
            </a:r>
            <a:r>
              <a:rPr lang="zh-CN" altLang="en-US" sz="1600" b="1" dirty="0">
                <a:latin typeface="+mn-ea"/>
                <a:cs typeface="+mn-ea"/>
                <a:sym typeface="+mn-lt"/>
              </a:rPr>
              <a:t>推进组</a:t>
            </a:r>
            <a:endParaRPr lang="zh-CN" altLang="en-US" dirty="0">
              <a:latin typeface="+mn-ea"/>
            </a:endParaRPr>
          </a:p>
        </p:txBody>
      </p:sp>
      <p:sp>
        <p:nvSpPr>
          <p:cNvPr id="25" name="矩形 24"/>
          <p:cNvSpPr/>
          <p:nvPr/>
        </p:nvSpPr>
        <p:spPr>
          <a:xfrm>
            <a:off x="5291730" y="1313950"/>
            <a:ext cx="3431031" cy="1015663"/>
          </a:xfrm>
          <a:prstGeom prst="rect">
            <a:avLst/>
          </a:prstGeom>
        </p:spPr>
        <p:txBody>
          <a:bodyPr wrap="square">
            <a:spAutoFit/>
          </a:bodyPr>
          <a:lstStyle/>
          <a:p>
            <a:pPr algn="ctr">
              <a:lnSpc>
                <a:spcPct val="150000"/>
              </a:lnSpc>
            </a:pPr>
            <a:r>
              <a:rPr lang="en-US" altLang="zh-CN" sz="1600" b="1" dirty="0">
                <a:solidFill>
                  <a:srgbClr val="C00000"/>
                </a:solidFill>
              </a:rPr>
              <a:t>2</a:t>
            </a:r>
            <a:r>
              <a:rPr lang="zh-CN" altLang="en-US" sz="1600" b="1" dirty="0">
                <a:solidFill>
                  <a:srgbClr val="C00000"/>
                </a:solidFill>
              </a:rPr>
              <a:t>项标准提案成功接收</a:t>
            </a:r>
            <a:endParaRPr lang="en-US" altLang="zh-CN" sz="1600" b="1" dirty="0">
              <a:solidFill>
                <a:srgbClr val="C00000"/>
              </a:solidFill>
            </a:endParaRPr>
          </a:p>
          <a:p>
            <a:pPr marL="561340" lvl="1" indent="-171450">
              <a:lnSpc>
                <a:spcPct val="150000"/>
              </a:lnSpc>
              <a:buFont typeface="Arial" panose="020B0604020202020204" pitchFamily="34" charset="0"/>
              <a:buChar char="•"/>
            </a:pPr>
            <a:r>
              <a:rPr lang="zh-CN" altLang="en-US" sz="1200" b="1" dirty="0"/>
              <a:t>异构多无线网络高效协作</a:t>
            </a:r>
            <a:endParaRPr lang="en-US" altLang="zh-CN" sz="1200" b="1" dirty="0"/>
          </a:p>
          <a:p>
            <a:pPr marL="561340" lvl="1" indent="-171450">
              <a:lnSpc>
                <a:spcPct val="150000"/>
              </a:lnSpc>
              <a:buFont typeface="Arial" panose="020B0604020202020204" pitchFamily="34" charset="0"/>
              <a:buChar char="•"/>
            </a:pPr>
            <a:r>
              <a:rPr lang="zh-CN" altLang="en-US" sz="1200" b="1" dirty="0"/>
              <a:t>信息中心网络技术发展和标准活跃状态</a:t>
            </a:r>
          </a:p>
        </p:txBody>
      </p:sp>
      <p:sp>
        <p:nvSpPr>
          <p:cNvPr id="26" name="矩形 25"/>
          <p:cNvSpPr/>
          <p:nvPr/>
        </p:nvSpPr>
        <p:spPr>
          <a:xfrm>
            <a:off x="2888639" y="67272"/>
            <a:ext cx="3416320" cy="523220"/>
          </a:xfrm>
          <a:prstGeom prst="rect">
            <a:avLst/>
          </a:prstGeom>
        </p:spPr>
        <p:txBody>
          <a:bodyPr wrap="none">
            <a:spAutoFit/>
          </a:bodyPr>
          <a:lstStyle/>
          <a:p>
            <a:pPr algn="ctr" defTabSz="685800"/>
            <a:r>
              <a:rPr lang="zh-CN" altLang="en-US" sz="2800" b="1" dirty="0">
                <a:latin typeface="微软雅黑" panose="020B0503020204020204" pitchFamily="34" charset="-122"/>
                <a:ea typeface="微软雅黑" panose="020B0503020204020204" pitchFamily="34" charset="-122"/>
              </a:rPr>
              <a:t>标准化工作基础扎实</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594" y="1761374"/>
            <a:ext cx="1619077" cy="1573825"/>
            <a:chOff x="9658590" y="2383972"/>
            <a:chExt cx="2533411" cy="2008176"/>
          </a:xfrm>
          <a:gradFill>
            <a:gsLst>
              <a:gs pos="0">
                <a:srgbClr val="E30613"/>
              </a:gs>
              <a:gs pos="100000">
                <a:srgbClr val="81040B"/>
              </a:gs>
            </a:gsLst>
            <a:lin ang="5400000" scaled="1"/>
          </a:gradFill>
        </p:grpSpPr>
        <p:sp>
          <p:nvSpPr>
            <p:cNvPr id="47"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8" name="椭圆 47"/>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9" name="椭圆 48"/>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0" name="椭圆 49"/>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1" name="椭圆 50"/>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2"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3" name="椭圆 52"/>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4" name="椭圆 53"/>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5" name="椭圆 54"/>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6" name="椭圆 55"/>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7"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8" name="椭圆 57"/>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9" name="椭圆 58"/>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0" name="椭圆 59"/>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1" name="椭圆 60"/>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grpSp>
        <p:nvGrpSpPr>
          <p:cNvPr id="129" name="组合 128"/>
          <p:cNvGrpSpPr/>
          <p:nvPr/>
        </p:nvGrpSpPr>
        <p:grpSpPr>
          <a:xfrm>
            <a:off x="1691680" y="1563638"/>
            <a:ext cx="2004521" cy="2004521"/>
            <a:chOff x="3418268" y="2079703"/>
            <a:chExt cx="2673043" cy="2673043"/>
          </a:xfrm>
        </p:grpSpPr>
        <p:sp>
          <p:nvSpPr>
            <p:cNvPr id="130" name="椭圆 129"/>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grpSp>
          <p:nvGrpSpPr>
            <p:cNvPr id="131" name="组合 130"/>
            <p:cNvGrpSpPr/>
            <p:nvPr/>
          </p:nvGrpSpPr>
          <p:grpSpPr>
            <a:xfrm>
              <a:off x="3681451" y="2319196"/>
              <a:ext cx="2174905" cy="2174905"/>
              <a:chOff x="3739822" y="2440887"/>
              <a:chExt cx="1970936" cy="1970936"/>
            </a:xfrm>
          </p:grpSpPr>
          <p:sp>
            <p:nvSpPr>
              <p:cNvPr id="133"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34" name="椭圆 133"/>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32" name="文本框 20"/>
            <p:cNvSpPr>
              <a:spLocks noChangeArrowheads="1"/>
            </p:cNvSpPr>
            <p:nvPr/>
          </p:nvSpPr>
          <p:spPr bwMode="auto">
            <a:xfrm>
              <a:off x="3910914" y="2946233"/>
              <a:ext cx="1632586" cy="8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3600" b="1" dirty="0">
                  <a:solidFill>
                    <a:srgbClr val="F8F8F8"/>
                  </a:solidFill>
                  <a:latin typeface="Arial" panose="020B0604020202020204" pitchFamily="34" charset="0"/>
                  <a:ea typeface="微软雅黑" panose="020B0503020204020204" pitchFamily="34" charset="-122"/>
                  <a:sym typeface="微软雅黑" panose="020B0503020204020204" pitchFamily="34" charset="-122"/>
                </a:rPr>
                <a:t>目 录</a:t>
              </a:r>
            </a:p>
          </p:txBody>
        </p:sp>
      </p:grpSp>
      <p:grpSp>
        <p:nvGrpSpPr>
          <p:cNvPr id="4" name="组合 3"/>
          <p:cNvGrpSpPr/>
          <p:nvPr/>
        </p:nvGrpSpPr>
        <p:grpSpPr>
          <a:xfrm>
            <a:off x="4197987" y="796262"/>
            <a:ext cx="4421885" cy="624456"/>
            <a:chOff x="4197987" y="843558"/>
            <a:chExt cx="4421885" cy="624456"/>
          </a:xfrm>
        </p:grpSpPr>
        <p:grpSp>
          <p:nvGrpSpPr>
            <p:cNvPr id="3" name="组合 2"/>
            <p:cNvGrpSpPr/>
            <p:nvPr/>
          </p:nvGrpSpPr>
          <p:grpSpPr>
            <a:xfrm>
              <a:off x="4197987" y="843558"/>
              <a:ext cx="605833" cy="624456"/>
              <a:chOff x="4212212" y="195486"/>
              <a:chExt cx="605833" cy="624456"/>
            </a:xfrm>
          </p:grpSpPr>
          <p:grpSp>
            <p:nvGrpSpPr>
              <p:cNvPr id="67" name="组合 66"/>
              <p:cNvGrpSpPr/>
              <p:nvPr/>
            </p:nvGrpSpPr>
            <p:grpSpPr>
              <a:xfrm>
                <a:off x="4212212" y="195486"/>
                <a:ext cx="605833" cy="624456"/>
                <a:chOff x="6585478" y="1661232"/>
                <a:chExt cx="928740" cy="928740"/>
              </a:xfrm>
            </p:grpSpPr>
            <p:sp>
              <p:nvSpPr>
                <p:cNvPr id="69" name="椭圆 68"/>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0"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1" name="椭圆 70"/>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2" name="文本框 1"/>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1</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5236592" y="896402"/>
              <a:ext cx="3383280" cy="52197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背景意义与战略需求</a:t>
              </a:r>
            </a:p>
          </p:txBody>
        </p:sp>
      </p:grpSp>
      <p:grpSp>
        <p:nvGrpSpPr>
          <p:cNvPr id="5" name="组合 4"/>
          <p:cNvGrpSpPr/>
          <p:nvPr/>
        </p:nvGrpSpPr>
        <p:grpSpPr>
          <a:xfrm>
            <a:off x="4197987" y="1642333"/>
            <a:ext cx="4421885" cy="624205"/>
            <a:chOff x="4197987" y="1690223"/>
            <a:chExt cx="4421885" cy="624456"/>
          </a:xfrm>
        </p:grpSpPr>
        <p:sp>
          <p:nvSpPr>
            <p:cNvPr id="62" name="文本框 61"/>
            <p:cNvSpPr txBox="1"/>
            <p:nvPr/>
          </p:nvSpPr>
          <p:spPr>
            <a:xfrm>
              <a:off x="5236592" y="1743234"/>
              <a:ext cx="3383280" cy="522180"/>
            </a:xfrm>
            <a:prstGeom prst="rect">
              <a:avLst/>
            </a:prstGeom>
            <a:noFill/>
          </p:spPr>
          <p:txBody>
            <a:bodyPr wrap="none" rtlCol="0">
              <a:spAutoFit/>
            </a:bodyPr>
            <a:lstStyle>
              <a:defPPr>
                <a:defRPr lang="zh-CN"/>
              </a:defPPr>
              <a:lvl1pPr algn="ctr" defTabSz="685800">
                <a:defRPr sz="2800" b="1">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bg1">
                      <a:lumMod val="85000"/>
                    </a:schemeClr>
                  </a:solidFill>
                  <a:latin typeface="Arial" panose="020B0604020202020204" pitchFamily="34" charset="0"/>
                </a:rPr>
                <a:t>研究内容与技术路线</a:t>
              </a:r>
            </a:p>
          </p:txBody>
        </p:sp>
        <p:grpSp>
          <p:nvGrpSpPr>
            <p:cNvPr id="95" name="组合 94"/>
            <p:cNvGrpSpPr/>
            <p:nvPr/>
          </p:nvGrpSpPr>
          <p:grpSpPr>
            <a:xfrm>
              <a:off x="4197987" y="1690223"/>
              <a:ext cx="605833" cy="624456"/>
              <a:chOff x="4212212" y="195486"/>
              <a:chExt cx="605833" cy="624456"/>
            </a:xfrm>
          </p:grpSpPr>
          <p:grpSp>
            <p:nvGrpSpPr>
              <p:cNvPr id="96" name="组合 95"/>
              <p:cNvGrpSpPr/>
              <p:nvPr/>
            </p:nvGrpSpPr>
            <p:grpSpPr>
              <a:xfrm>
                <a:off x="4212212" y="195486"/>
                <a:ext cx="605833" cy="624456"/>
                <a:chOff x="6585478" y="1661232"/>
                <a:chExt cx="928740" cy="928740"/>
              </a:xfrm>
            </p:grpSpPr>
            <p:sp>
              <p:nvSpPr>
                <p:cNvPr id="98" name="椭圆 9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9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0" name="椭圆 9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97" name="文本框 96"/>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2</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97987" y="2488153"/>
            <a:ext cx="4421885" cy="624205"/>
            <a:chOff x="4197987" y="2536888"/>
            <a:chExt cx="4421885" cy="624456"/>
          </a:xfrm>
        </p:grpSpPr>
        <p:sp>
          <p:nvSpPr>
            <p:cNvPr id="63" name="文本框 62"/>
            <p:cNvSpPr txBox="1"/>
            <p:nvPr/>
          </p:nvSpPr>
          <p:spPr>
            <a:xfrm>
              <a:off x="5236592" y="2586629"/>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任务分工与进度安排</a:t>
              </a:r>
            </a:p>
          </p:txBody>
        </p:sp>
        <p:grpSp>
          <p:nvGrpSpPr>
            <p:cNvPr id="101" name="组合 100"/>
            <p:cNvGrpSpPr/>
            <p:nvPr/>
          </p:nvGrpSpPr>
          <p:grpSpPr>
            <a:xfrm>
              <a:off x="4197987" y="2536888"/>
              <a:ext cx="605833" cy="624456"/>
              <a:chOff x="4212212" y="195486"/>
              <a:chExt cx="605833" cy="624456"/>
            </a:xfrm>
          </p:grpSpPr>
          <p:grpSp>
            <p:nvGrpSpPr>
              <p:cNvPr id="102" name="组合 101"/>
              <p:cNvGrpSpPr/>
              <p:nvPr/>
            </p:nvGrpSpPr>
            <p:grpSpPr>
              <a:xfrm>
                <a:off x="4212212" y="195486"/>
                <a:ext cx="605833" cy="624456"/>
                <a:chOff x="6585478" y="1661232"/>
                <a:chExt cx="928740" cy="928740"/>
              </a:xfrm>
            </p:grpSpPr>
            <p:sp>
              <p:nvSpPr>
                <p:cNvPr id="104" name="椭圆 10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5"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6" name="椭圆 10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3" name="文本框 102"/>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4197987" y="3333973"/>
            <a:ext cx="4421885" cy="624205"/>
            <a:chOff x="4197987" y="3383553"/>
            <a:chExt cx="4421885" cy="624456"/>
          </a:xfrm>
        </p:grpSpPr>
        <p:sp>
          <p:nvSpPr>
            <p:cNvPr id="64" name="文本框 63"/>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研发团队与工作基础</a:t>
              </a:r>
            </a:p>
          </p:txBody>
        </p:sp>
        <p:grpSp>
          <p:nvGrpSpPr>
            <p:cNvPr id="107" name="组合 106"/>
            <p:cNvGrpSpPr/>
            <p:nvPr/>
          </p:nvGrpSpPr>
          <p:grpSpPr>
            <a:xfrm>
              <a:off x="4197987" y="3383553"/>
              <a:ext cx="605833" cy="624456"/>
              <a:chOff x="4212212" y="195486"/>
              <a:chExt cx="605833" cy="624456"/>
            </a:xfrm>
          </p:grpSpPr>
          <p:grpSp>
            <p:nvGrpSpPr>
              <p:cNvPr id="108" name="组合 107"/>
              <p:cNvGrpSpPr/>
              <p:nvPr/>
            </p:nvGrpSpPr>
            <p:grpSpPr>
              <a:xfrm>
                <a:off x="4212212" y="195486"/>
                <a:ext cx="605833" cy="624456"/>
                <a:chOff x="6585478" y="1661232"/>
                <a:chExt cx="928740" cy="928740"/>
              </a:xfrm>
            </p:grpSpPr>
            <p:sp>
              <p:nvSpPr>
                <p:cNvPr id="110" name="椭圆 10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1"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2" name="椭圆 11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9" name="文本框 108"/>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4</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6" name="组合 65"/>
          <p:cNvGrpSpPr/>
          <p:nvPr/>
        </p:nvGrpSpPr>
        <p:grpSpPr>
          <a:xfrm>
            <a:off x="4197987" y="4179793"/>
            <a:ext cx="4421885" cy="624205"/>
            <a:chOff x="4197987" y="3383553"/>
            <a:chExt cx="4421885" cy="624456"/>
          </a:xfrm>
        </p:grpSpPr>
        <p:sp>
          <p:nvSpPr>
            <p:cNvPr id="68" name="文本框 67"/>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tx1"/>
                  </a:solidFill>
                  <a:latin typeface="Arial" panose="020B0604020202020204" pitchFamily="34" charset="0"/>
                  <a:ea typeface="微软雅黑" panose="020B0503020204020204" pitchFamily="34" charset="-122"/>
                  <a:sym typeface="+mn-ea"/>
                </a:rPr>
                <a:t>预期成果与风险分析</a:t>
              </a:r>
            </a:p>
          </p:txBody>
        </p:sp>
        <p:grpSp>
          <p:nvGrpSpPr>
            <p:cNvPr id="72" name="组合 71"/>
            <p:cNvGrpSpPr/>
            <p:nvPr/>
          </p:nvGrpSpPr>
          <p:grpSpPr>
            <a:xfrm>
              <a:off x="4197987" y="3383553"/>
              <a:ext cx="605833" cy="624456"/>
              <a:chOff x="4212212" y="195486"/>
              <a:chExt cx="605833" cy="624456"/>
            </a:xfrm>
          </p:grpSpPr>
          <p:grpSp>
            <p:nvGrpSpPr>
              <p:cNvPr id="73" name="组合 72"/>
              <p:cNvGrpSpPr/>
              <p:nvPr/>
            </p:nvGrpSpPr>
            <p:grpSpPr>
              <a:xfrm>
                <a:off x="4212212" y="195486"/>
                <a:ext cx="605833" cy="624456"/>
                <a:chOff x="6585478" y="1661232"/>
                <a:chExt cx="928740" cy="928740"/>
              </a:xfrm>
            </p:grpSpPr>
            <p:sp>
              <p:nvSpPr>
                <p:cNvPr id="75" name="椭圆 74"/>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6"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7" name="椭圆 76"/>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74" name="文本框 73"/>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107504" y="1"/>
            <a:ext cx="9036496" cy="648000"/>
            <a:chOff x="107504" y="1"/>
            <a:chExt cx="4895528" cy="648000"/>
          </a:xfrm>
        </p:grpSpPr>
        <p:sp>
          <p:nvSpPr>
            <p:cNvPr id="88" name="文本框 87"/>
            <p:cNvSpPr txBox="1"/>
            <p:nvPr/>
          </p:nvSpPr>
          <p:spPr>
            <a:xfrm>
              <a:off x="302556" y="1"/>
              <a:ext cx="4700476" cy="648000"/>
            </a:xfrm>
            <a:prstGeom prst="rect">
              <a:avLst/>
            </a:prstGeom>
            <a:solidFill>
              <a:srgbClr val="0069B8"/>
            </a:solidFill>
          </p:spPr>
          <p:txBody>
            <a:bodyPr wrap="square" rtlCol="0">
              <a:spAutoFit/>
            </a:bodyPr>
            <a:lstStyle/>
            <a:p>
              <a:endParaRPr lang="zh-CN" altLang="en-US" sz="1500" dirty="0"/>
            </a:p>
          </p:txBody>
        </p:sp>
        <p:sp>
          <p:nvSpPr>
            <p:cNvPr id="89" name="Text Box 18"/>
            <p:cNvSpPr txBox="1">
              <a:spLocks noChangeArrowheads="1"/>
            </p:cNvSpPr>
            <p:nvPr/>
          </p:nvSpPr>
          <p:spPr bwMode="gray">
            <a:xfrm>
              <a:off x="107504" y="51470"/>
              <a:ext cx="48955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ea typeface="微软雅黑" panose="020B0503020204020204" pitchFamily="34" charset="-122"/>
                </a:rPr>
                <a:t>汇报大纲</a:t>
              </a:r>
            </a:p>
          </p:txBody>
        </p:sp>
      </p:grpSp>
    </p:spTree>
  </p:cSld>
  <p:clrMapOvr>
    <a:masterClrMapping/>
  </p:clrMapOvr>
  <mc:AlternateContent xmlns:mc="http://schemas.openxmlformats.org/markup-compatibility/2006" xmlns:p14="http://schemas.microsoft.com/office/powerpoint/2010/main">
    <mc:Choice Requires="p14">
      <p:transition p14:dur="10" advTm="2506"/>
    </mc:Choice>
    <mc:Fallback xmlns="">
      <p:transition advTm="250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594" y="1761374"/>
            <a:ext cx="1619077" cy="1573825"/>
            <a:chOff x="9658590" y="2383972"/>
            <a:chExt cx="2533411" cy="2008176"/>
          </a:xfrm>
          <a:gradFill>
            <a:gsLst>
              <a:gs pos="0">
                <a:srgbClr val="E30613"/>
              </a:gs>
              <a:gs pos="100000">
                <a:srgbClr val="81040B"/>
              </a:gs>
            </a:gsLst>
            <a:lin ang="5400000" scaled="1"/>
          </a:gradFill>
        </p:grpSpPr>
        <p:sp>
          <p:nvSpPr>
            <p:cNvPr id="47"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8" name="椭圆 47"/>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9" name="椭圆 48"/>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0" name="椭圆 49"/>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1" name="椭圆 50"/>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2"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3" name="椭圆 52"/>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4" name="椭圆 53"/>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5" name="椭圆 54"/>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6" name="椭圆 55"/>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7"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8" name="椭圆 57"/>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9" name="椭圆 58"/>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0" name="椭圆 59"/>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1" name="椭圆 60"/>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grpSp>
        <p:nvGrpSpPr>
          <p:cNvPr id="129" name="组合 128"/>
          <p:cNvGrpSpPr/>
          <p:nvPr/>
        </p:nvGrpSpPr>
        <p:grpSpPr>
          <a:xfrm>
            <a:off x="1691680" y="1563638"/>
            <a:ext cx="2004521" cy="2004521"/>
            <a:chOff x="3418268" y="2079703"/>
            <a:chExt cx="2673043" cy="2673043"/>
          </a:xfrm>
        </p:grpSpPr>
        <p:sp>
          <p:nvSpPr>
            <p:cNvPr id="130" name="椭圆 129"/>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grpSp>
          <p:nvGrpSpPr>
            <p:cNvPr id="131" name="组合 130"/>
            <p:cNvGrpSpPr/>
            <p:nvPr/>
          </p:nvGrpSpPr>
          <p:grpSpPr>
            <a:xfrm>
              <a:off x="3681451" y="2319196"/>
              <a:ext cx="2174905" cy="2174905"/>
              <a:chOff x="3739822" y="2440887"/>
              <a:chExt cx="1970936" cy="1970936"/>
            </a:xfrm>
          </p:grpSpPr>
          <p:sp>
            <p:nvSpPr>
              <p:cNvPr id="133"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34" name="椭圆 133"/>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32" name="文本框 20"/>
            <p:cNvSpPr>
              <a:spLocks noChangeArrowheads="1"/>
            </p:cNvSpPr>
            <p:nvPr/>
          </p:nvSpPr>
          <p:spPr bwMode="auto">
            <a:xfrm>
              <a:off x="3910914" y="2946233"/>
              <a:ext cx="1632586" cy="8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3600" b="1" dirty="0">
                  <a:solidFill>
                    <a:srgbClr val="F8F8F8"/>
                  </a:solidFill>
                  <a:latin typeface="Arial" panose="020B0604020202020204" pitchFamily="34" charset="0"/>
                  <a:ea typeface="微软雅黑" panose="020B0503020204020204" pitchFamily="34" charset="-122"/>
                  <a:sym typeface="微软雅黑" panose="020B0503020204020204" pitchFamily="34" charset="-122"/>
                </a:rPr>
                <a:t>目 录</a:t>
              </a:r>
            </a:p>
          </p:txBody>
        </p:sp>
      </p:grpSp>
      <p:grpSp>
        <p:nvGrpSpPr>
          <p:cNvPr id="4" name="组合 3"/>
          <p:cNvGrpSpPr/>
          <p:nvPr/>
        </p:nvGrpSpPr>
        <p:grpSpPr>
          <a:xfrm>
            <a:off x="4197987" y="796262"/>
            <a:ext cx="4421885" cy="624456"/>
            <a:chOff x="4197987" y="843558"/>
            <a:chExt cx="4421885" cy="624456"/>
          </a:xfrm>
        </p:grpSpPr>
        <p:grpSp>
          <p:nvGrpSpPr>
            <p:cNvPr id="3" name="组合 2"/>
            <p:cNvGrpSpPr/>
            <p:nvPr/>
          </p:nvGrpSpPr>
          <p:grpSpPr>
            <a:xfrm>
              <a:off x="4197987" y="843558"/>
              <a:ext cx="605833" cy="624456"/>
              <a:chOff x="4212212" y="195486"/>
              <a:chExt cx="605833" cy="624456"/>
            </a:xfrm>
          </p:grpSpPr>
          <p:grpSp>
            <p:nvGrpSpPr>
              <p:cNvPr id="67" name="组合 66"/>
              <p:cNvGrpSpPr/>
              <p:nvPr/>
            </p:nvGrpSpPr>
            <p:grpSpPr>
              <a:xfrm>
                <a:off x="4212212" y="195486"/>
                <a:ext cx="605833" cy="624456"/>
                <a:chOff x="6585478" y="1661232"/>
                <a:chExt cx="928740" cy="928740"/>
              </a:xfrm>
            </p:grpSpPr>
            <p:sp>
              <p:nvSpPr>
                <p:cNvPr id="69" name="椭圆 68"/>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0"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1" name="椭圆 70"/>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2" name="文本框 1"/>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1</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5236592" y="896402"/>
              <a:ext cx="3383280" cy="521970"/>
            </a:xfrm>
            <a:prstGeom prst="rect">
              <a:avLst/>
            </a:prstGeom>
            <a:noFill/>
          </p:spPr>
          <p:txBody>
            <a:bodyPr wrap="none" rtlCol="0">
              <a:spAutoFit/>
            </a:bodyPr>
            <a:lstStyle/>
            <a:p>
              <a:pPr algn="ctr" defTabSz="685800"/>
              <a:r>
                <a:rPr lang="zh-CN" altLang="en-US" sz="2800" b="1" dirty="0">
                  <a:latin typeface="Arial" panose="020B0604020202020204" pitchFamily="34" charset="0"/>
                  <a:ea typeface="微软雅黑" panose="020B0503020204020204" pitchFamily="34" charset="-122"/>
                </a:rPr>
                <a:t>背景意义与战略需求</a:t>
              </a:r>
            </a:p>
          </p:txBody>
        </p:sp>
      </p:grpSp>
      <p:grpSp>
        <p:nvGrpSpPr>
          <p:cNvPr id="5" name="组合 4"/>
          <p:cNvGrpSpPr/>
          <p:nvPr/>
        </p:nvGrpSpPr>
        <p:grpSpPr>
          <a:xfrm>
            <a:off x="4197987" y="1642333"/>
            <a:ext cx="4421885" cy="624205"/>
            <a:chOff x="4197987" y="1690223"/>
            <a:chExt cx="4421885" cy="624456"/>
          </a:xfrm>
        </p:grpSpPr>
        <p:sp>
          <p:nvSpPr>
            <p:cNvPr id="62" name="文本框 61"/>
            <p:cNvSpPr txBox="1"/>
            <p:nvPr/>
          </p:nvSpPr>
          <p:spPr>
            <a:xfrm>
              <a:off x="5236592" y="1743234"/>
              <a:ext cx="3383280" cy="522180"/>
            </a:xfrm>
            <a:prstGeom prst="rect">
              <a:avLst/>
            </a:prstGeom>
            <a:noFill/>
          </p:spPr>
          <p:txBody>
            <a:bodyPr wrap="none" rtlCol="0">
              <a:spAutoFit/>
            </a:bodyPr>
            <a:lstStyle>
              <a:defPPr>
                <a:defRPr lang="zh-CN"/>
              </a:defPPr>
              <a:lvl1pPr algn="ctr" defTabSz="685800">
                <a:defRPr sz="2800" b="1">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dirty="0">
                  <a:latin typeface="Arial" panose="020B0604020202020204" pitchFamily="34" charset="0"/>
                </a:rPr>
                <a:t>研究</a:t>
              </a:r>
              <a:r>
                <a:rPr lang="zh-CN" altLang="en-US" dirty="0">
                  <a:solidFill>
                    <a:schemeClr val="bg1">
                      <a:lumMod val="85000"/>
                    </a:schemeClr>
                  </a:solidFill>
                  <a:latin typeface="Arial" panose="020B0604020202020204" pitchFamily="34" charset="0"/>
                </a:rPr>
                <a:t>内容与技术路线</a:t>
              </a:r>
            </a:p>
          </p:txBody>
        </p:sp>
        <p:grpSp>
          <p:nvGrpSpPr>
            <p:cNvPr id="95" name="组合 94"/>
            <p:cNvGrpSpPr/>
            <p:nvPr/>
          </p:nvGrpSpPr>
          <p:grpSpPr>
            <a:xfrm>
              <a:off x="4197987" y="1690223"/>
              <a:ext cx="605833" cy="624456"/>
              <a:chOff x="4212212" y="195486"/>
              <a:chExt cx="605833" cy="624456"/>
            </a:xfrm>
          </p:grpSpPr>
          <p:grpSp>
            <p:nvGrpSpPr>
              <p:cNvPr id="96" name="组合 95"/>
              <p:cNvGrpSpPr/>
              <p:nvPr/>
            </p:nvGrpSpPr>
            <p:grpSpPr>
              <a:xfrm>
                <a:off x="4212212" y="195486"/>
                <a:ext cx="605833" cy="624456"/>
                <a:chOff x="6585478" y="1661232"/>
                <a:chExt cx="928740" cy="928740"/>
              </a:xfrm>
            </p:grpSpPr>
            <p:sp>
              <p:nvSpPr>
                <p:cNvPr id="98" name="椭圆 9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9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0" name="椭圆 9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97" name="文本框 96"/>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2</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97987" y="2488153"/>
            <a:ext cx="4421885" cy="624205"/>
            <a:chOff x="4197987" y="2536888"/>
            <a:chExt cx="4421885" cy="624456"/>
          </a:xfrm>
        </p:grpSpPr>
        <p:sp>
          <p:nvSpPr>
            <p:cNvPr id="63" name="文本框 62"/>
            <p:cNvSpPr txBox="1"/>
            <p:nvPr/>
          </p:nvSpPr>
          <p:spPr>
            <a:xfrm>
              <a:off x="5236592" y="2586629"/>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任务分工与进度安排</a:t>
              </a:r>
            </a:p>
          </p:txBody>
        </p:sp>
        <p:grpSp>
          <p:nvGrpSpPr>
            <p:cNvPr id="101" name="组合 100"/>
            <p:cNvGrpSpPr/>
            <p:nvPr/>
          </p:nvGrpSpPr>
          <p:grpSpPr>
            <a:xfrm>
              <a:off x="4197987" y="2536888"/>
              <a:ext cx="605833" cy="624456"/>
              <a:chOff x="4212212" y="195486"/>
              <a:chExt cx="605833" cy="624456"/>
            </a:xfrm>
          </p:grpSpPr>
          <p:grpSp>
            <p:nvGrpSpPr>
              <p:cNvPr id="102" name="组合 101"/>
              <p:cNvGrpSpPr/>
              <p:nvPr/>
            </p:nvGrpSpPr>
            <p:grpSpPr>
              <a:xfrm>
                <a:off x="4212212" y="195486"/>
                <a:ext cx="605833" cy="624456"/>
                <a:chOff x="6585478" y="1661232"/>
                <a:chExt cx="928740" cy="928740"/>
              </a:xfrm>
            </p:grpSpPr>
            <p:sp>
              <p:nvSpPr>
                <p:cNvPr id="104" name="椭圆 10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5"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6" name="椭圆 10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3" name="文本框 102"/>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4197987" y="3333973"/>
            <a:ext cx="4421885" cy="624205"/>
            <a:chOff x="4197987" y="3383553"/>
            <a:chExt cx="4421885" cy="624456"/>
          </a:xfrm>
        </p:grpSpPr>
        <p:sp>
          <p:nvSpPr>
            <p:cNvPr id="64" name="文本框 63"/>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研发团队与工作基础</a:t>
              </a:r>
            </a:p>
          </p:txBody>
        </p:sp>
        <p:grpSp>
          <p:nvGrpSpPr>
            <p:cNvPr id="107" name="组合 106"/>
            <p:cNvGrpSpPr/>
            <p:nvPr/>
          </p:nvGrpSpPr>
          <p:grpSpPr>
            <a:xfrm>
              <a:off x="4197987" y="3383553"/>
              <a:ext cx="605833" cy="624456"/>
              <a:chOff x="4212212" y="195486"/>
              <a:chExt cx="605833" cy="624456"/>
            </a:xfrm>
          </p:grpSpPr>
          <p:grpSp>
            <p:nvGrpSpPr>
              <p:cNvPr id="108" name="组合 107"/>
              <p:cNvGrpSpPr/>
              <p:nvPr/>
            </p:nvGrpSpPr>
            <p:grpSpPr>
              <a:xfrm>
                <a:off x="4212212" y="195486"/>
                <a:ext cx="605833" cy="624456"/>
                <a:chOff x="6585478" y="1661232"/>
                <a:chExt cx="928740" cy="928740"/>
              </a:xfrm>
            </p:grpSpPr>
            <p:sp>
              <p:nvSpPr>
                <p:cNvPr id="110" name="椭圆 10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1"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2" name="椭圆 11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9" name="文本框 108"/>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4</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6" name="组合 65"/>
          <p:cNvGrpSpPr/>
          <p:nvPr/>
        </p:nvGrpSpPr>
        <p:grpSpPr>
          <a:xfrm>
            <a:off x="4197987" y="4179793"/>
            <a:ext cx="4421885" cy="624205"/>
            <a:chOff x="4197987" y="3383553"/>
            <a:chExt cx="4421885" cy="624456"/>
          </a:xfrm>
        </p:grpSpPr>
        <p:sp>
          <p:nvSpPr>
            <p:cNvPr id="68" name="文本框 67"/>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预期成果与风险分析</a:t>
              </a:r>
            </a:p>
          </p:txBody>
        </p:sp>
        <p:grpSp>
          <p:nvGrpSpPr>
            <p:cNvPr id="72" name="组合 71"/>
            <p:cNvGrpSpPr/>
            <p:nvPr/>
          </p:nvGrpSpPr>
          <p:grpSpPr>
            <a:xfrm>
              <a:off x="4197987" y="3383553"/>
              <a:ext cx="605833" cy="624456"/>
              <a:chOff x="4212212" y="195486"/>
              <a:chExt cx="605833" cy="624456"/>
            </a:xfrm>
          </p:grpSpPr>
          <p:grpSp>
            <p:nvGrpSpPr>
              <p:cNvPr id="73" name="组合 72"/>
              <p:cNvGrpSpPr/>
              <p:nvPr/>
            </p:nvGrpSpPr>
            <p:grpSpPr>
              <a:xfrm>
                <a:off x="4212212" y="195486"/>
                <a:ext cx="605833" cy="624456"/>
                <a:chOff x="6585478" y="1661232"/>
                <a:chExt cx="928740" cy="928740"/>
              </a:xfrm>
            </p:grpSpPr>
            <p:sp>
              <p:nvSpPr>
                <p:cNvPr id="75" name="椭圆 74"/>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6"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7" name="椭圆 76"/>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74" name="文本框 73"/>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107504" y="1"/>
            <a:ext cx="9036496" cy="648000"/>
            <a:chOff x="107504" y="1"/>
            <a:chExt cx="4895528" cy="648000"/>
          </a:xfrm>
        </p:grpSpPr>
        <p:sp>
          <p:nvSpPr>
            <p:cNvPr id="88" name="文本框 87"/>
            <p:cNvSpPr txBox="1"/>
            <p:nvPr/>
          </p:nvSpPr>
          <p:spPr>
            <a:xfrm>
              <a:off x="302556" y="1"/>
              <a:ext cx="4700476" cy="648000"/>
            </a:xfrm>
            <a:prstGeom prst="rect">
              <a:avLst/>
            </a:prstGeom>
            <a:solidFill>
              <a:srgbClr val="0069B8"/>
            </a:solidFill>
          </p:spPr>
          <p:txBody>
            <a:bodyPr wrap="square" rtlCol="0">
              <a:spAutoFit/>
            </a:bodyPr>
            <a:lstStyle/>
            <a:p>
              <a:endParaRPr lang="zh-CN" altLang="en-US" sz="1500" dirty="0"/>
            </a:p>
          </p:txBody>
        </p:sp>
        <p:sp>
          <p:nvSpPr>
            <p:cNvPr id="89" name="Text Box 18"/>
            <p:cNvSpPr txBox="1">
              <a:spLocks noChangeArrowheads="1"/>
            </p:cNvSpPr>
            <p:nvPr/>
          </p:nvSpPr>
          <p:spPr bwMode="gray">
            <a:xfrm>
              <a:off x="107504" y="51470"/>
              <a:ext cx="48955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ea typeface="微软雅黑" panose="020B0503020204020204" pitchFamily="34" charset="-122"/>
                </a:rPr>
                <a:t>汇报大纲</a:t>
              </a:r>
            </a:p>
          </p:txBody>
        </p:sp>
      </p:grpSp>
    </p:spTree>
  </p:cSld>
  <p:clrMapOvr>
    <a:masterClrMapping/>
  </p:clrMapOvr>
  <mc:AlternateContent xmlns:mc="http://schemas.openxmlformats.org/markup-compatibility/2006" xmlns:p14="http://schemas.microsoft.com/office/powerpoint/2010/main">
    <mc:Choice Requires="p14">
      <p:transition p14:dur="10" advTm="2506"/>
    </mc:Choice>
    <mc:Fallback xmlns="">
      <p:transition advTm="250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经费预算"/>
          <p:cNvPicPr>
            <a:picLocks noChangeAspect="1"/>
          </p:cNvPicPr>
          <p:nvPr/>
        </p:nvPicPr>
        <p:blipFill>
          <a:blip r:embed="rId4"/>
          <a:srcRect l="18748" t="3901" r="18761" b="6845"/>
          <a:stretch>
            <a:fillRect/>
          </a:stretch>
        </p:blipFill>
        <p:spPr>
          <a:xfrm>
            <a:off x="1331595" y="2453144"/>
            <a:ext cx="2037080" cy="1656080"/>
          </a:xfrm>
          <a:prstGeom prst="rect">
            <a:avLst/>
          </a:prstGeom>
        </p:spPr>
      </p:pic>
      <p:graphicFrame>
        <p:nvGraphicFramePr>
          <p:cNvPr id="7" name="表格 6"/>
          <p:cNvGraphicFramePr/>
          <p:nvPr>
            <p:custDataLst>
              <p:tags r:id="rId1"/>
            </p:custDataLst>
            <p:extLst>
              <p:ext uri="{D42A27DB-BD31-4B8C-83A1-F6EECF244321}">
                <p14:modId xmlns:p14="http://schemas.microsoft.com/office/powerpoint/2010/main" val="1166016221"/>
              </p:ext>
            </p:extLst>
          </p:nvPr>
        </p:nvGraphicFramePr>
        <p:xfrm>
          <a:off x="318135" y="857250"/>
          <a:ext cx="8510905" cy="762000"/>
        </p:xfrm>
        <a:graphic>
          <a:graphicData uri="http://schemas.openxmlformats.org/drawingml/2006/table">
            <a:tbl>
              <a:tblPr firstRow="1">
                <a:tableStyleId>{5C22544A-7EE6-4342-B048-85BDC9FD1C3A}</a:tableStyleId>
              </a:tblPr>
              <a:tblGrid>
                <a:gridCol w="623570">
                  <a:extLst>
                    <a:ext uri="{9D8B030D-6E8A-4147-A177-3AD203B41FA5}">
                      <a16:colId xmlns:a16="http://schemas.microsoft.com/office/drawing/2014/main" val="20000"/>
                    </a:ext>
                  </a:extLst>
                </a:gridCol>
                <a:gridCol w="641985">
                  <a:extLst>
                    <a:ext uri="{9D8B030D-6E8A-4147-A177-3AD203B41FA5}">
                      <a16:colId xmlns:a16="http://schemas.microsoft.com/office/drawing/2014/main" val="20001"/>
                    </a:ext>
                  </a:extLst>
                </a:gridCol>
                <a:gridCol w="712470">
                  <a:extLst>
                    <a:ext uri="{9D8B030D-6E8A-4147-A177-3AD203B41FA5}">
                      <a16:colId xmlns:a16="http://schemas.microsoft.com/office/drawing/2014/main" val="20002"/>
                    </a:ext>
                  </a:extLst>
                </a:gridCol>
                <a:gridCol w="934085">
                  <a:extLst>
                    <a:ext uri="{9D8B030D-6E8A-4147-A177-3AD203B41FA5}">
                      <a16:colId xmlns:a16="http://schemas.microsoft.com/office/drawing/2014/main" val="20003"/>
                    </a:ext>
                  </a:extLst>
                </a:gridCol>
                <a:gridCol w="882015">
                  <a:extLst>
                    <a:ext uri="{9D8B030D-6E8A-4147-A177-3AD203B41FA5}">
                      <a16:colId xmlns:a16="http://schemas.microsoft.com/office/drawing/2014/main" val="20004"/>
                    </a:ext>
                  </a:extLst>
                </a:gridCol>
                <a:gridCol w="717550">
                  <a:extLst>
                    <a:ext uri="{9D8B030D-6E8A-4147-A177-3AD203B41FA5}">
                      <a16:colId xmlns:a16="http://schemas.microsoft.com/office/drawing/2014/main" val="20005"/>
                    </a:ext>
                  </a:extLst>
                </a:gridCol>
                <a:gridCol w="589915">
                  <a:extLst>
                    <a:ext uri="{9D8B030D-6E8A-4147-A177-3AD203B41FA5}">
                      <a16:colId xmlns:a16="http://schemas.microsoft.com/office/drawing/2014/main" val="20006"/>
                    </a:ext>
                  </a:extLst>
                </a:gridCol>
                <a:gridCol w="945515">
                  <a:extLst>
                    <a:ext uri="{9D8B030D-6E8A-4147-A177-3AD203B41FA5}">
                      <a16:colId xmlns:a16="http://schemas.microsoft.com/office/drawing/2014/main" val="20007"/>
                    </a:ext>
                  </a:extLst>
                </a:gridCol>
                <a:gridCol w="957580">
                  <a:extLst>
                    <a:ext uri="{9D8B030D-6E8A-4147-A177-3AD203B41FA5}">
                      <a16:colId xmlns:a16="http://schemas.microsoft.com/office/drawing/2014/main" val="20008"/>
                    </a:ext>
                  </a:extLst>
                </a:gridCol>
                <a:gridCol w="763905">
                  <a:extLst>
                    <a:ext uri="{9D8B030D-6E8A-4147-A177-3AD203B41FA5}">
                      <a16:colId xmlns:a16="http://schemas.microsoft.com/office/drawing/2014/main" val="20009"/>
                    </a:ext>
                  </a:extLst>
                </a:gridCol>
                <a:gridCol w="742315">
                  <a:extLst>
                    <a:ext uri="{9D8B030D-6E8A-4147-A177-3AD203B41FA5}">
                      <a16:colId xmlns:a16="http://schemas.microsoft.com/office/drawing/2014/main" val="20010"/>
                    </a:ext>
                  </a:extLst>
                </a:gridCol>
              </a:tblGrid>
              <a:tr h="381000">
                <a:tc>
                  <a:txBody>
                    <a:bodyPr/>
                    <a:lstStyle/>
                    <a:p>
                      <a:pPr algn="ctr">
                        <a:buNone/>
                      </a:pPr>
                      <a:r>
                        <a:rPr lang="zh-CN" altLang="en-US" dirty="0"/>
                        <a:t>总计(万)</a:t>
                      </a:r>
                    </a:p>
                  </a:txBody>
                  <a:tcPr anchor="ctr"/>
                </a:tc>
                <a:tc>
                  <a:txBody>
                    <a:bodyPr/>
                    <a:lstStyle/>
                    <a:p>
                      <a:pPr algn="ctr">
                        <a:buNone/>
                      </a:pPr>
                      <a:r>
                        <a:rPr lang="zh-CN" altLang="en-US" sz="1015"/>
                        <a:t>设备费</a:t>
                      </a:r>
                    </a:p>
                  </a:txBody>
                  <a:tcPr anchor="ctr"/>
                </a:tc>
                <a:tc>
                  <a:txBody>
                    <a:bodyPr/>
                    <a:lstStyle/>
                    <a:p>
                      <a:pPr algn="ctr">
                        <a:buNone/>
                      </a:pPr>
                      <a:r>
                        <a:rPr lang="zh-CN" altLang="en-US" sz="1015"/>
                        <a:t>材料费</a:t>
                      </a:r>
                    </a:p>
                  </a:txBody>
                  <a:tcPr anchor="ctr"/>
                </a:tc>
                <a:tc>
                  <a:txBody>
                    <a:bodyPr/>
                    <a:lstStyle/>
                    <a:p>
                      <a:pPr algn="ctr">
                        <a:buNone/>
                      </a:pPr>
                      <a:r>
                        <a:rPr lang="zh-CN" altLang="en-US" sz="1015"/>
                        <a:t>测试化验费</a:t>
                      </a:r>
                    </a:p>
                  </a:txBody>
                  <a:tcPr anchor="ctr"/>
                </a:tc>
                <a:tc>
                  <a:txBody>
                    <a:bodyPr/>
                    <a:lstStyle/>
                    <a:p>
                      <a:pPr algn="ctr">
                        <a:buNone/>
                      </a:pPr>
                      <a:r>
                        <a:rPr lang="zh-CN" altLang="en-US" sz="1015"/>
                        <a:t>燃料动力费 </a:t>
                      </a:r>
                    </a:p>
                  </a:txBody>
                  <a:tcPr anchor="ctr"/>
                </a:tc>
                <a:tc>
                  <a:txBody>
                    <a:bodyPr/>
                    <a:lstStyle/>
                    <a:p>
                      <a:pPr algn="ctr">
                        <a:buNone/>
                      </a:pPr>
                      <a:r>
                        <a:rPr lang="zh-CN" altLang="en-US" sz="1015"/>
                        <a:t>差旅费</a:t>
                      </a:r>
                    </a:p>
                  </a:txBody>
                  <a:tcPr anchor="ctr"/>
                </a:tc>
                <a:tc>
                  <a:txBody>
                    <a:bodyPr/>
                    <a:lstStyle/>
                    <a:p>
                      <a:pPr algn="ctr">
                        <a:buNone/>
                      </a:pPr>
                      <a:r>
                        <a:rPr lang="zh-CN" altLang="en-US" sz="1015"/>
                        <a:t>出版费 </a:t>
                      </a:r>
                    </a:p>
                  </a:txBody>
                  <a:tcPr anchor="ctr"/>
                </a:tc>
                <a:tc>
                  <a:txBody>
                    <a:bodyPr/>
                    <a:lstStyle/>
                    <a:p>
                      <a:pPr algn="ctr">
                        <a:buNone/>
                      </a:pPr>
                      <a:r>
                        <a:rPr lang="zh-CN" altLang="en-US" sz="1015"/>
                        <a:t>劳务性费用</a:t>
                      </a:r>
                    </a:p>
                  </a:txBody>
                  <a:tcPr anchor="ctr"/>
                </a:tc>
                <a:tc>
                  <a:txBody>
                    <a:bodyPr/>
                    <a:lstStyle/>
                    <a:p>
                      <a:pPr algn="ctr">
                        <a:buNone/>
                      </a:pPr>
                      <a:r>
                        <a:rPr lang="zh-CN" altLang="en-US" sz="1015"/>
                        <a:t> 专家咨询费 </a:t>
                      </a:r>
                    </a:p>
                  </a:txBody>
                  <a:tcPr anchor="ctr"/>
                </a:tc>
                <a:tc>
                  <a:txBody>
                    <a:bodyPr/>
                    <a:lstStyle/>
                    <a:p>
                      <a:pPr algn="ctr">
                        <a:buNone/>
                      </a:pPr>
                      <a:r>
                        <a:rPr lang="zh-CN" altLang="en-US" sz="1015"/>
                        <a:t>其他费用 </a:t>
                      </a:r>
                    </a:p>
                  </a:txBody>
                  <a:tcPr anchor="ctr"/>
                </a:tc>
                <a:tc>
                  <a:txBody>
                    <a:bodyPr/>
                    <a:lstStyle/>
                    <a:p>
                      <a:pPr algn="ctr">
                        <a:buNone/>
                      </a:pPr>
                      <a:r>
                        <a:rPr lang="zh-CN" altLang="en-US" sz="1015"/>
                        <a:t>间接费用</a:t>
                      </a:r>
                    </a:p>
                  </a:txBody>
                  <a:tcPr anchor="ctr"/>
                </a:tc>
                <a:extLst>
                  <a:ext uri="{0D108BD9-81ED-4DB2-BD59-A6C34878D82A}">
                    <a16:rowId xmlns:a16="http://schemas.microsoft.com/office/drawing/2014/main" val="10000"/>
                  </a:ext>
                </a:extLst>
              </a:tr>
              <a:tr h="381000">
                <a:tc>
                  <a:txBody>
                    <a:bodyPr/>
                    <a:lstStyle/>
                    <a:p>
                      <a:pPr algn="ctr">
                        <a:buNone/>
                      </a:pPr>
                      <a:r>
                        <a:rPr lang="en-US" altLang="zh-CN" sz="1400" b="1" dirty="0"/>
                        <a:t>500</a:t>
                      </a:r>
                    </a:p>
                  </a:txBody>
                  <a:tcPr anchor="ctr"/>
                </a:tc>
                <a:tc>
                  <a:txBody>
                    <a:bodyPr/>
                    <a:lstStyle/>
                    <a:p>
                      <a:pPr algn="ctr">
                        <a:buNone/>
                      </a:pPr>
                      <a:r>
                        <a:rPr lang="en-US" altLang="zh-CN" sz="1400" b="1"/>
                        <a:t>0</a:t>
                      </a:r>
                    </a:p>
                  </a:txBody>
                  <a:tcPr anchor="ctr"/>
                </a:tc>
                <a:tc>
                  <a:txBody>
                    <a:bodyPr/>
                    <a:lstStyle/>
                    <a:p>
                      <a:pPr algn="ctr">
                        <a:buNone/>
                      </a:pPr>
                      <a:r>
                        <a:rPr lang="en-US" altLang="zh-CN" sz="1400" b="1" dirty="0"/>
                        <a:t>81.5</a:t>
                      </a:r>
                    </a:p>
                  </a:txBody>
                  <a:tcPr anchor="ctr"/>
                </a:tc>
                <a:tc>
                  <a:txBody>
                    <a:bodyPr/>
                    <a:lstStyle/>
                    <a:p>
                      <a:pPr algn="ctr">
                        <a:buNone/>
                      </a:pPr>
                      <a:r>
                        <a:rPr lang="en-US" altLang="zh-CN" sz="1400" b="1" dirty="0"/>
                        <a:t>10</a:t>
                      </a:r>
                    </a:p>
                  </a:txBody>
                  <a:tcPr anchor="ctr"/>
                </a:tc>
                <a:tc>
                  <a:txBody>
                    <a:bodyPr/>
                    <a:lstStyle/>
                    <a:p>
                      <a:pPr algn="ctr">
                        <a:buNone/>
                      </a:pPr>
                      <a:r>
                        <a:rPr lang="en-US" altLang="zh-CN" sz="1400" b="1" dirty="0"/>
                        <a:t>0</a:t>
                      </a:r>
                    </a:p>
                  </a:txBody>
                  <a:tcPr anchor="ctr"/>
                </a:tc>
                <a:tc>
                  <a:txBody>
                    <a:bodyPr/>
                    <a:lstStyle/>
                    <a:p>
                      <a:pPr algn="ctr">
                        <a:buNone/>
                      </a:pPr>
                      <a:r>
                        <a:rPr lang="en-US" altLang="zh-CN" sz="1400" b="1" dirty="0"/>
                        <a:t>36.89</a:t>
                      </a:r>
                    </a:p>
                  </a:txBody>
                  <a:tcPr anchor="ctr"/>
                </a:tc>
                <a:tc>
                  <a:txBody>
                    <a:bodyPr/>
                    <a:lstStyle/>
                    <a:p>
                      <a:pPr algn="ctr">
                        <a:buNone/>
                      </a:pPr>
                      <a:r>
                        <a:rPr lang="en-US" altLang="zh-CN" sz="1400" b="1" dirty="0"/>
                        <a:t>29.6</a:t>
                      </a:r>
                    </a:p>
                  </a:txBody>
                  <a:tcPr anchor="ctr"/>
                </a:tc>
                <a:tc>
                  <a:txBody>
                    <a:bodyPr/>
                    <a:lstStyle/>
                    <a:p>
                      <a:pPr algn="ctr">
                        <a:buNone/>
                      </a:pPr>
                      <a:r>
                        <a:rPr lang="en-US" altLang="zh-CN" sz="1400" b="1" dirty="0">
                          <a:sym typeface="+mn-ea"/>
                        </a:rPr>
                        <a:t>199.28</a:t>
                      </a:r>
                    </a:p>
                  </a:txBody>
                  <a:tcPr anchor="ctr"/>
                </a:tc>
                <a:tc>
                  <a:txBody>
                    <a:bodyPr/>
                    <a:lstStyle/>
                    <a:p>
                      <a:pPr algn="ctr">
                        <a:buNone/>
                      </a:pPr>
                      <a:r>
                        <a:rPr lang="en-US" altLang="zh-CN" sz="1400" b="1" dirty="0"/>
                        <a:t>6</a:t>
                      </a:r>
                    </a:p>
                  </a:txBody>
                  <a:tcPr anchor="ctr"/>
                </a:tc>
                <a:tc>
                  <a:txBody>
                    <a:bodyPr/>
                    <a:lstStyle/>
                    <a:p>
                      <a:pPr algn="ctr">
                        <a:buNone/>
                      </a:pPr>
                      <a:r>
                        <a:rPr lang="en-US" altLang="zh-CN" sz="1400" b="1" dirty="0"/>
                        <a:t>2.43</a:t>
                      </a:r>
                    </a:p>
                  </a:txBody>
                  <a:tcPr anchor="ctr"/>
                </a:tc>
                <a:tc>
                  <a:txBody>
                    <a:bodyPr/>
                    <a:lstStyle/>
                    <a:p>
                      <a:pPr algn="ctr">
                        <a:buNone/>
                      </a:pPr>
                      <a:r>
                        <a:rPr lang="en-US" altLang="zh-CN" sz="1400" b="1" dirty="0"/>
                        <a:t>134.3</a:t>
                      </a:r>
                    </a:p>
                  </a:txBody>
                  <a:tcPr anchor="ctr"/>
                </a:tc>
                <a:extLst>
                  <a:ext uri="{0D108BD9-81ED-4DB2-BD59-A6C34878D82A}">
                    <a16:rowId xmlns:a16="http://schemas.microsoft.com/office/drawing/2014/main" val="10001"/>
                  </a:ext>
                </a:extLst>
              </a:tr>
            </a:tbl>
          </a:graphicData>
        </a:graphic>
      </p:graphicFrame>
      <p:sp>
        <p:nvSpPr>
          <p:cNvPr id="8" name="矩形 7"/>
          <p:cNvSpPr/>
          <p:nvPr/>
        </p:nvSpPr>
        <p:spPr>
          <a:xfrm>
            <a:off x="323850" y="1710829"/>
            <a:ext cx="4093210" cy="2830830"/>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4799965" y="1707654"/>
            <a:ext cx="4019550" cy="2838450"/>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线形标注 2(无边框) 10"/>
          <p:cNvSpPr/>
          <p:nvPr/>
        </p:nvSpPr>
        <p:spPr>
          <a:xfrm>
            <a:off x="3564890" y="2311539"/>
            <a:ext cx="673735" cy="429260"/>
          </a:xfrm>
          <a:prstGeom prst="callout2">
            <a:avLst>
              <a:gd name="adj1" fmla="val 6804"/>
              <a:gd name="adj2" fmla="val -39302"/>
              <a:gd name="adj3" fmla="val 7100"/>
              <a:gd name="adj4" fmla="val -51366"/>
              <a:gd name="adj5" fmla="val 108431"/>
              <a:gd name="adj6" fmla="val -86616"/>
            </a:avLst>
          </a:prstGeom>
          <a:noFill/>
          <a:ln w="6350">
            <a:solidFill>
              <a:srgbClr val="FE8D37"/>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3235325" y="2093099"/>
            <a:ext cx="674370" cy="460375"/>
          </a:xfrm>
          <a:prstGeom prst="rect">
            <a:avLst/>
          </a:prstGeom>
          <a:noFill/>
        </p:spPr>
        <p:txBody>
          <a:bodyPr wrap="square" rtlCol="0" anchor="t">
            <a:spAutoFit/>
          </a:bodyPr>
          <a:lstStyle/>
          <a:p>
            <a:pPr algn="ctr"/>
            <a:r>
              <a:rPr lang="zh-CN" altLang="en-US" sz="1200" b="1">
                <a:solidFill>
                  <a:srgbClr val="FE8D37"/>
                </a:solidFill>
                <a:sym typeface="+mn-ea"/>
              </a:rPr>
              <a:t>材</a:t>
            </a:r>
            <a:r>
              <a:rPr lang="zh-CN" altLang="en-US" sz="1200" b="1">
                <a:solidFill>
                  <a:srgbClr val="FE8D37"/>
                </a:solidFill>
                <a:latin typeface="微软雅黑" panose="020B0503020204020204" pitchFamily="34" charset="-122"/>
                <a:ea typeface="微软雅黑" panose="020B0503020204020204" pitchFamily="34" charset="-122"/>
                <a:cs typeface="微软雅黑" panose="020B0503020204020204" pitchFamily="34" charset="-122"/>
                <a:sym typeface="+mn-ea"/>
              </a:rPr>
              <a:t>料费</a:t>
            </a:r>
          </a:p>
          <a:p>
            <a:pPr algn="ctr"/>
            <a:r>
              <a:rPr lang="en-US" altLang="zh-CN" sz="1200" b="1">
                <a:solidFill>
                  <a:srgbClr val="FE8D37"/>
                </a:solidFill>
                <a:latin typeface="微软雅黑" panose="020B0503020204020204" pitchFamily="34" charset="-122"/>
                <a:ea typeface="微软雅黑" panose="020B0503020204020204" pitchFamily="34" charset="-122"/>
                <a:cs typeface="微软雅黑" panose="020B0503020204020204" pitchFamily="34" charset="-122"/>
                <a:sym typeface="+mn-ea"/>
              </a:rPr>
              <a:t>16.3%</a:t>
            </a:r>
          </a:p>
        </p:txBody>
      </p:sp>
      <p:sp>
        <p:nvSpPr>
          <p:cNvPr id="14" name="线形标注 2(无边框) 13"/>
          <p:cNvSpPr/>
          <p:nvPr/>
        </p:nvSpPr>
        <p:spPr>
          <a:xfrm>
            <a:off x="1619885" y="2452509"/>
            <a:ext cx="673735" cy="429260"/>
          </a:xfrm>
          <a:prstGeom prst="callout2">
            <a:avLst>
              <a:gd name="adj1" fmla="val 33431"/>
              <a:gd name="adj2" fmla="val -57587"/>
              <a:gd name="adj3" fmla="val 33136"/>
              <a:gd name="adj4" fmla="val -49858"/>
              <a:gd name="adj5" fmla="val 124112"/>
              <a:gd name="adj6" fmla="val -28086"/>
            </a:avLst>
          </a:prstGeom>
          <a:noFill/>
          <a:ln w="6350">
            <a:solidFill>
              <a:srgbClr val="9EDE5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455295" y="2380754"/>
            <a:ext cx="830580" cy="460375"/>
          </a:xfrm>
          <a:prstGeom prst="rect">
            <a:avLst/>
          </a:prstGeom>
          <a:noFill/>
        </p:spPr>
        <p:txBody>
          <a:bodyPr wrap="square" rtlCol="0" anchor="t">
            <a:spAutoFit/>
          </a:bodyPr>
          <a:lstStyle/>
          <a:p>
            <a:pPr algn="ctr"/>
            <a:r>
              <a:rPr lang="zh-CN" altLang="en-US" sz="1200" b="1">
                <a:solidFill>
                  <a:srgbClr val="9EDE59"/>
                </a:solidFill>
                <a:latin typeface="微软雅黑" panose="020B0503020204020204" pitchFamily="34" charset="-122"/>
                <a:ea typeface="微软雅黑" panose="020B0503020204020204" pitchFamily="34" charset="-122"/>
                <a:cs typeface="微软雅黑" panose="020B0503020204020204" pitchFamily="34" charset="-122"/>
                <a:sym typeface="+mn-ea"/>
              </a:rPr>
              <a:t>间接费用</a:t>
            </a:r>
          </a:p>
          <a:p>
            <a:pPr algn="ctr"/>
            <a:r>
              <a:rPr lang="en-US" altLang="zh-CN" sz="1200" b="1">
                <a:solidFill>
                  <a:srgbClr val="9EDE59"/>
                </a:solidFill>
                <a:latin typeface="微软雅黑" panose="020B0503020204020204" pitchFamily="34" charset="-122"/>
                <a:ea typeface="微软雅黑" panose="020B0503020204020204" pitchFamily="34" charset="-122"/>
                <a:cs typeface="微软雅黑" panose="020B0503020204020204" pitchFamily="34" charset="-122"/>
                <a:sym typeface="+mn-ea"/>
              </a:rPr>
              <a:t>26.86%</a:t>
            </a:r>
          </a:p>
        </p:txBody>
      </p:sp>
      <p:sp>
        <p:nvSpPr>
          <p:cNvPr id="17" name="线形标注 2(无边框) 16"/>
          <p:cNvSpPr/>
          <p:nvPr/>
        </p:nvSpPr>
        <p:spPr>
          <a:xfrm>
            <a:off x="2123440" y="3055124"/>
            <a:ext cx="673735" cy="429260"/>
          </a:xfrm>
          <a:prstGeom prst="callout2">
            <a:avLst>
              <a:gd name="adj1" fmla="val 215976"/>
              <a:gd name="adj2" fmla="val -13477"/>
              <a:gd name="adj3" fmla="val 215828"/>
              <a:gd name="adj4" fmla="val 5749"/>
              <a:gd name="adj5" fmla="val 98668"/>
              <a:gd name="adj6" fmla="val 24033"/>
            </a:avLst>
          </a:prstGeom>
          <a:noFill/>
          <a:ln w="6350">
            <a:solidFill>
              <a:srgbClr val="067BCE"/>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1160145" y="3749814"/>
            <a:ext cx="1019810" cy="460375"/>
          </a:xfrm>
          <a:prstGeom prst="rect">
            <a:avLst/>
          </a:prstGeom>
          <a:noFill/>
        </p:spPr>
        <p:txBody>
          <a:bodyPr wrap="square" rtlCol="0" anchor="t">
            <a:spAutoFit/>
          </a:bodyPr>
          <a:lstStyle/>
          <a:p>
            <a:pPr algn="ctr"/>
            <a:r>
              <a:rPr lang="zh-CN" altLang="en-US" sz="1200" b="1">
                <a:solidFill>
                  <a:srgbClr val="067BCE"/>
                </a:solidFill>
                <a:latin typeface="微软雅黑" panose="020B0503020204020204" pitchFamily="34" charset="-122"/>
                <a:ea typeface="微软雅黑" panose="020B0503020204020204" pitchFamily="34" charset="-122"/>
                <a:cs typeface="微软雅黑" panose="020B0503020204020204" pitchFamily="34" charset="-122"/>
                <a:sym typeface="+mn-ea"/>
              </a:rPr>
              <a:t>劳务性费用</a:t>
            </a:r>
            <a:r>
              <a:rPr lang="en-US" altLang="zh-CN" sz="1200" b="1">
                <a:solidFill>
                  <a:srgbClr val="067BCE"/>
                </a:solidFill>
                <a:latin typeface="微软雅黑" panose="020B0503020204020204" pitchFamily="34" charset="-122"/>
                <a:ea typeface="微软雅黑" panose="020B0503020204020204" pitchFamily="34" charset="-122"/>
                <a:cs typeface="微软雅黑" panose="020B0503020204020204" pitchFamily="34" charset="-122"/>
                <a:sym typeface="+mn-ea"/>
              </a:rPr>
              <a:t>39.86%</a:t>
            </a:r>
          </a:p>
        </p:txBody>
      </p:sp>
      <p:sp>
        <p:nvSpPr>
          <p:cNvPr id="19" name="线形标注 2(无边框) 18"/>
          <p:cNvSpPr/>
          <p:nvPr/>
        </p:nvSpPr>
        <p:spPr>
          <a:xfrm>
            <a:off x="3851910" y="3066554"/>
            <a:ext cx="673735" cy="429260"/>
          </a:xfrm>
          <a:prstGeom prst="callout2">
            <a:avLst>
              <a:gd name="adj1" fmla="val 138905"/>
              <a:gd name="adj2" fmla="val -63242"/>
              <a:gd name="adj3" fmla="val 138757"/>
              <a:gd name="adj4" fmla="val -77002"/>
              <a:gd name="adj5" fmla="val 17751"/>
              <a:gd name="adj6" fmla="val -89726"/>
            </a:avLst>
          </a:prstGeom>
          <a:noFill/>
          <a:ln w="6350">
            <a:solidFill>
              <a:srgbClr val="D6243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3257550" y="3460889"/>
            <a:ext cx="830580" cy="460375"/>
          </a:xfrm>
          <a:prstGeom prst="rect">
            <a:avLst/>
          </a:prstGeom>
          <a:noFill/>
        </p:spPr>
        <p:txBody>
          <a:bodyPr wrap="square" rtlCol="0" anchor="t">
            <a:spAutoFit/>
          </a:bodyPr>
          <a:lstStyle/>
          <a:p>
            <a:pPr algn="ctr"/>
            <a:r>
              <a:rPr lang="zh-CN" altLang="en-US" sz="1200" b="1">
                <a:solidFill>
                  <a:srgbClr val="D62439"/>
                </a:solidFill>
                <a:latin typeface="微软雅黑" panose="020B0503020204020204" pitchFamily="34" charset="-122"/>
                <a:ea typeface="微软雅黑" panose="020B0503020204020204" pitchFamily="34" charset="-122"/>
                <a:cs typeface="微软雅黑" panose="020B0503020204020204" pitchFamily="34" charset="-122"/>
                <a:sym typeface="+mn-ea"/>
              </a:rPr>
              <a:t>出版费</a:t>
            </a:r>
            <a:r>
              <a:rPr lang="en-US" altLang="zh-CN" sz="1200" b="1">
                <a:solidFill>
                  <a:srgbClr val="D62439"/>
                </a:solidFill>
                <a:latin typeface="微软雅黑" panose="020B0503020204020204" pitchFamily="34" charset="-122"/>
                <a:ea typeface="微软雅黑" panose="020B0503020204020204" pitchFamily="34" charset="-122"/>
                <a:cs typeface="微软雅黑" panose="020B0503020204020204" pitchFamily="34" charset="-122"/>
                <a:sym typeface="+mn-ea"/>
              </a:rPr>
              <a:t>5.92%</a:t>
            </a:r>
          </a:p>
        </p:txBody>
      </p:sp>
      <p:sp>
        <p:nvSpPr>
          <p:cNvPr id="21" name="线形标注 2(无边框) 20"/>
          <p:cNvSpPr/>
          <p:nvPr/>
        </p:nvSpPr>
        <p:spPr>
          <a:xfrm>
            <a:off x="3978910" y="3193554"/>
            <a:ext cx="673735" cy="429260"/>
          </a:xfrm>
          <a:prstGeom prst="callout2">
            <a:avLst>
              <a:gd name="adj1" fmla="val -16568"/>
              <a:gd name="adj2" fmla="val -76720"/>
              <a:gd name="adj3" fmla="val -16568"/>
              <a:gd name="adj4" fmla="val -86616"/>
              <a:gd name="adj5" fmla="val -49112"/>
              <a:gd name="adj6" fmla="val -114797"/>
            </a:avLst>
          </a:prstGeom>
          <a:noFill/>
          <a:ln w="6350">
            <a:solidFill>
              <a:srgbClr val="38CEC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3402965" y="2884944"/>
            <a:ext cx="682625" cy="460375"/>
          </a:xfrm>
          <a:prstGeom prst="rect">
            <a:avLst/>
          </a:prstGeom>
          <a:noFill/>
        </p:spPr>
        <p:txBody>
          <a:bodyPr wrap="square" rtlCol="0" anchor="t">
            <a:spAutoFit/>
          </a:bodyPr>
          <a:lstStyle/>
          <a:p>
            <a:pPr algn="ctr"/>
            <a:r>
              <a:rPr lang="zh-CN" altLang="en-US" sz="1200" b="1">
                <a:solidFill>
                  <a:srgbClr val="38CEC1"/>
                </a:solidFill>
                <a:sym typeface="+mn-ea"/>
              </a:rPr>
              <a:t>差旅</a:t>
            </a:r>
            <a:r>
              <a:rPr lang="zh-CN" altLang="en-US" sz="1200" b="1">
                <a:solidFill>
                  <a:srgbClr val="38CEC1"/>
                </a:solidFill>
                <a:latin typeface="微软雅黑" panose="020B0503020204020204" pitchFamily="34" charset="-122"/>
                <a:ea typeface="微软雅黑" panose="020B0503020204020204" pitchFamily="34" charset="-122"/>
                <a:cs typeface="微软雅黑" panose="020B0503020204020204" pitchFamily="34" charset="-122"/>
                <a:sym typeface="+mn-ea"/>
              </a:rPr>
              <a:t>费</a:t>
            </a:r>
          </a:p>
          <a:p>
            <a:pPr algn="ctr"/>
            <a:r>
              <a:rPr lang="en-US" altLang="zh-CN" sz="1200" b="1">
                <a:solidFill>
                  <a:srgbClr val="38CEC1"/>
                </a:solidFill>
                <a:latin typeface="微软雅黑" panose="020B0503020204020204" pitchFamily="34" charset="-122"/>
                <a:ea typeface="微软雅黑" panose="020B0503020204020204" pitchFamily="34" charset="-122"/>
                <a:cs typeface="微软雅黑" panose="020B0503020204020204" pitchFamily="34" charset="-122"/>
                <a:sym typeface="+mn-ea"/>
              </a:rPr>
              <a:t>7.48%</a:t>
            </a:r>
          </a:p>
        </p:txBody>
      </p:sp>
      <p:sp>
        <p:nvSpPr>
          <p:cNvPr id="23" name="线形标注 2(无边框) 22"/>
          <p:cNvSpPr/>
          <p:nvPr/>
        </p:nvSpPr>
        <p:spPr>
          <a:xfrm>
            <a:off x="4105910" y="3320554"/>
            <a:ext cx="673735" cy="429260"/>
          </a:xfrm>
          <a:prstGeom prst="callout2">
            <a:avLst>
              <a:gd name="adj1" fmla="val -151331"/>
              <a:gd name="adj2" fmla="val -116965"/>
              <a:gd name="adj3" fmla="val -152071"/>
              <a:gd name="adj4" fmla="val -125164"/>
              <a:gd name="adj5" fmla="val -109023"/>
              <a:gd name="adj6" fmla="val -143449"/>
            </a:avLst>
          </a:prstGeom>
          <a:noFill/>
          <a:ln w="6350">
            <a:solidFill>
              <a:srgbClr val="FFC80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3218815" y="2453144"/>
            <a:ext cx="1042035" cy="460375"/>
          </a:xfrm>
          <a:prstGeom prst="rect">
            <a:avLst/>
          </a:prstGeom>
          <a:noFill/>
        </p:spPr>
        <p:txBody>
          <a:bodyPr wrap="square" rtlCol="0" anchor="t">
            <a:spAutoFit/>
          </a:bodyPr>
          <a:lstStyle/>
          <a:p>
            <a:pPr algn="ctr"/>
            <a:r>
              <a:rPr lang="zh-CN" altLang="en-US" sz="1200" b="1">
                <a:solidFill>
                  <a:srgbClr val="FFC808"/>
                </a:solidFill>
                <a:sym typeface="+mn-ea"/>
              </a:rPr>
              <a:t>测试化验</a:t>
            </a:r>
            <a:r>
              <a:rPr lang="zh-CN" altLang="en-US" sz="1200" b="1">
                <a:solidFill>
                  <a:srgbClr val="FFC808"/>
                </a:solidFill>
                <a:latin typeface="微软雅黑" panose="020B0503020204020204" pitchFamily="34" charset="-122"/>
                <a:ea typeface="微软雅黑" panose="020B0503020204020204" pitchFamily="34" charset="-122"/>
                <a:cs typeface="微软雅黑" panose="020B0503020204020204" pitchFamily="34" charset="-122"/>
                <a:sym typeface="+mn-ea"/>
              </a:rPr>
              <a:t>费</a:t>
            </a:r>
          </a:p>
          <a:p>
            <a:pPr algn="ctr"/>
            <a:r>
              <a:rPr lang="en-US" altLang="zh-CN" sz="1200" b="1">
                <a:solidFill>
                  <a:srgbClr val="FFC808"/>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p>
        </p:txBody>
      </p:sp>
      <p:sp>
        <p:nvSpPr>
          <p:cNvPr id="25" name="线形标注 2(无边框) 24"/>
          <p:cNvSpPr/>
          <p:nvPr/>
        </p:nvSpPr>
        <p:spPr>
          <a:xfrm>
            <a:off x="2915920" y="2164854"/>
            <a:ext cx="673735" cy="429260"/>
          </a:xfrm>
          <a:prstGeom prst="callout2">
            <a:avLst>
              <a:gd name="adj1" fmla="val 887"/>
              <a:gd name="adj2" fmla="val -104806"/>
              <a:gd name="adj3" fmla="val 443"/>
              <a:gd name="adj4" fmla="val -92365"/>
              <a:gd name="adj5" fmla="val 107692"/>
              <a:gd name="adj6" fmla="val -84354"/>
            </a:avLst>
          </a:prstGeom>
          <a:noFill/>
          <a:ln w="63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1619250" y="1948319"/>
            <a:ext cx="674370" cy="460375"/>
          </a:xfrm>
          <a:prstGeom prst="rect">
            <a:avLst/>
          </a:prstGeom>
          <a:noFill/>
        </p:spPr>
        <p:txBody>
          <a:bodyPr wrap="square" rtlCol="0" anchor="t">
            <a:spAutoFit/>
          </a:bodyPr>
          <a:lstStyle/>
          <a:p>
            <a:pPr algn="ctr"/>
            <a:r>
              <a:rPr lang="zh-CN" altLang="en-US" sz="1200" b="1">
                <a:solidFill>
                  <a:schemeClr val="tx1"/>
                </a:solidFill>
                <a:sym typeface="+mn-ea"/>
              </a:rPr>
              <a:t>设备</a:t>
            </a: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费</a:t>
            </a:r>
          </a:p>
          <a:p>
            <a:pPr algn="ct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p>
        </p:txBody>
      </p:sp>
      <p:sp>
        <p:nvSpPr>
          <p:cNvPr id="27" name="线形标注 2(无边框) 26"/>
          <p:cNvSpPr/>
          <p:nvPr/>
        </p:nvSpPr>
        <p:spPr>
          <a:xfrm>
            <a:off x="3402965" y="4202569"/>
            <a:ext cx="673735" cy="429260"/>
          </a:xfrm>
          <a:prstGeom prst="callout2">
            <a:avLst>
              <a:gd name="adj1" fmla="val 8284"/>
              <a:gd name="adj2" fmla="val 7822"/>
              <a:gd name="adj3" fmla="val 8579"/>
              <a:gd name="adj4" fmla="val -8011"/>
              <a:gd name="adj5" fmla="val -171893"/>
              <a:gd name="adj6" fmla="val -24976"/>
            </a:avLst>
          </a:prstGeom>
          <a:noFill/>
          <a:ln w="63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3342640" y="4036199"/>
            <a:ext cx="979805" cy="460375"/>
          </a:xfrm>
          <a:prstGeom prst="rect">
            <a:avLst/>
          </a:prstGeom>
          <a:noFill/>
        </p:spPr>
        <p:txBody>
          <a:bodyPr wrap="square" rtlCol="0" anchor="t">
            <a:spAutoFit/>
          </a:bodyPr>
          <a:lstStyle/>
          <a:p>
            <a:pPr algn="ct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燃料动力费</a:t>
            </a: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a:t>
            </a:r>
          </a:p>
        </p:txBody>
      </p:sp>
      <p:sp>
        <p:nvSpPr>
          <p:cNvPr id="29" name="线形标注 2(无边框) 28"/>
          <p:cNvSpPr/>
          <p:nvPr/>
        </p:nvSpPr>
        <p:spPr>
          <a:xfrm>
            <a:off x="1746885" y="2579509"/>
            <a:ext cx="673735" cy="429260"/>
          </a:xfrm>
          <a:prstGeom prst="callout2">
            <a:avLst>
              <a:gd name="adj1" fmla="val 230917"/>
              <a:gd name="adj2" fmla="val -70028"/>
              <a:gd name="adj3" fmla="val 231360"/>
              <a:gd name="adj4" fmla="val -60226"/>
              <a:gd name="adj5" fmla="val 130029"/>
              <a:gd name="adj6" fmla="val -42507"/>
            </a:avLst>
          </a:prstGeom>
          <a:noFill/>
          <a:ln w="6350">
            <a:solidFill>
              <a:srgbClr val="AA5514"/>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395605" y="3388499"/>
            <a:ext cx="965835" cy="460375"/>
          </a:xfrm>
          <a:prstGeom prst="rect">
            <a:avLst/>
          </a:prstGeom>
          <a:noFill/>
        </p:spPr>
        <p:txBody>
          <a:bodyPr wrap="square" rtlCol="0" anchor="t">
            <a:spAutoFit/>
          </a:bodyPr>
          <a:lstStyle/>
          <a:p>
            <a:pPr algn="ctr"/>
            <a:r>
              <a:rPr lang="zh-CN" altLang="en-US" sz="1200" b="1">
                <a:solidFill>
                  <a:srgbClr val="B05E20"/>
                </a:solidFill>
                <a:latin typeface="微软雅黑" panose="020B0503020204020204" pitchFamily="34" charset="-122"/>
                <a:ea typeface="微软雅黑" panose="020B0503020204020204" pitchFamily="34" charset="-122"/>
                <a:cs typeface="微软雅黑" panose="020B0503020204020204" pitchFamily="34" charset="-122"/>
                <a:sym typeface="+mn-ea"/>
              </a:rPr>
              <a:t>专家咨询费</a:t>
            </a:r>
            <a:r>
              <a:rPr lang="en-US" altLang="zh-CN" sz="1200" b="1">
                <a:solidFill>
                  <a:srgbClr val="B05E20"/>
                </a:solidFill>
                <a:latin typeface="微软雅黑" panose="020B0503020204020204" pitchFamily="34" charset="-122"/>
                <a:ea typeface="微软雅黑" panose="020B0503020204020204" pitchFamily="34" charset="-122"/>
                <a:cs typeface="微软雅黑" panose="020B0503020204020204" pitchFamily="34" charset="-122"/>
                <a:sym typeface="+mn-ea"/>
              </a:rPr>
              <a:t>1.2%</a:t>
            </a:r>
          </a:p>
        </p:txBody>
      </p:sp>
      <p:sp>
        <p:nvSpPr>
          <p:cNvPr id="31" name="线形标注 2(无边框) 30"/>
          <p:cNvSpPr/>
          <p:nvPr/>
        </p:nvSpPr>
        <p:spPr>
          <a:xfrm>
            <a:off x="1873885" y="2706509"/>
            <a:ext cx="673735" cy="429260"/>
          </a:xfrm>
          <a:prstGeom prst="callout2">
            <a:avLst>
              <a:gd name="adj1" fmla="val 77810"/>
              <a:gd name="adj2" fmla="val -93119"/>
              <a:gd name="adj3" fmla="val 77514"/>
              <a:gd name="adj4" fmla="val -85673"/>
              <a:gd name="adj5" fmla="val 95266"/>
              <a:gd name="adj6" fmla="val -65598"/>
            </a:avLst>
          </a:prstGeom>
          <a:noFill/>
          <a:ln w="6350">
            <a:solidFill>
              <a:srgbClr val="A1801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398780" y="2860179"/>
            <a:ext cx="965835" cy="460375"/>
          </a:xfrm>
          <a:prstGeom prst="rect">
            <a:avLst/>
          </a:prstGeom>
          <a:noFill/>
        </p:spPr>
        <p:txBody>
          <a:bodyPr wrap="square" rtlCol="0" anchor="t">
            <a:spAutoFit/>
          </a:bodyPr>
          <a:lstStyle/>
          <a:p>
            <a:pPr algn="ctr"/>
            <a:r>
              <a:rPr lang="zh-CN" altLang="en-US" sz="1200" b="1">
                <a:solidFill>
                  <a:srgbClr val="A17F11"/>
                </a:solidFill>
                <a:latin typeface="微软雅黑" panose="020B0503020204020204" pitchFamily="34" charset="-122"/>
                <a:ea typeface="微软雅黑" panose="020B0503020204020204" pitchFamily="34" charset="-122"/>
                <a:cs typeface="微软雅黑" panose="020B0503020204020204" pitchFamily="34" charset="-122"/>
                <a:sym typeface="+mn-ea"/>
              </a:rPr>
              <a:t>其他费用</a:t>
            </a:r>
            <a:r>
              <a:rPr lang="en-US" altLang="zh-CN" sz="1200" b="1">
                <a:solidFill>
                  <a:srgbClr val="A17F11"/>
                </a:solidFill>
                <a:latin typeface="微软雅黑" panose="020B0503020204020204" pitchFamily="34" charset="-122"/>
                <a:ea typeface="微软雅黑" panose="020B0503020204020204" pitchFamily="34" charset="-122"/>
                <a:cs typeface="微软雅黑" panose="020B0503020204020204" pitchFamily="34" charset="-122"/>
                <a:sym typeface="+mn-ea"/>
              </a:rPr>
              <a:t>0.49%</a:t>
            </a:r>
          </a:p>
        </p:txBody>
      </p:sp>
      <p:sp>
        <p:nvSpPr>
          <p:cNvPr id="33" name="文本框 32"/>
          <p:cNvSpPr txBox="1"/>
          <p:nvPr/>
        </p:nvSpPr>
        <p:spPr>
          <a:xfrm>
            <a:off x="4927600" y="1850529"/>
            <a:ext cx="3820795" cy="2630170"/>
          </a:xfrm>
          <a:prstGeom prst="rect">
            <a:avLst/>
          </a:prstGeom>
          <a:noFill/>
        </p:spPr>
        <p:txBody>
          <a:bodyPr wrap="square" rtlCol="0">
            <a:spAutoFit/>
          </a:bodyPr>
          <a:lstStyle/>
          <a:p>
            <a:pPr marL="285750" indent="-285750">
              <a:buFont typeface="Wingdings" panose="05000000000000000000" charset="0"/>
              <a:buChar char="u"/>
            </a:pPr>
            <a:r>
              <a:rPr lang="zh-CN" altLang="en-US" b="1" dirty="0"/>
              <a:t>项目投资</a:t>
            </a:r>
            <a:r>
              <a:rPr lang="en-US" altLang="zh-CN" b="1" dirty="0"/>
              <a:t>500</a:t>
            </a:r>
            <a:r>
              <a:rPr lang="zh-CN" altLang="en-US" b="1" dirty="0"/>
              <a:t>万元，主要来政府专项经费支持。</a:t>
            </a:r>
          </a:p>
          <a:p>
            <a:pPr marL="285750" indent="-285750">
              <a:buFont typeface="Wingdings" panose="05000000000000000000" charset="0"/>
              <a:buChar char="u"/>
            </a:pPr>
            <a:endParaRPr lang="zh-CN" altLang="en-US" b="1" dirty="0"/>
          </a:p>
          <a:p>
            <a:pPr marL="285750" indent="-285750">
              <a:buFont typeface="Wingdings" panose="05000000000000000000" charset="0"/>
              <a:buChar char="u"/>
            </a:pPr>
            <a:r>
              <a:rPr lang="zh-CN" altLang="en-US" b="1" dirty="0"/>
              <a:t>项目资金使用计划按两年执行，其中：直接费用</a:t>
            </a:r>
            <a:r>
              <a:rPr lang="en-US" altLang="zh-CN" b="1" dirty="0"/>
              <a:t>365.7</a:t>
            </a:r>
            <a:r>
              <a:rPr lang="zh-CN" altLang="en-US" b="1" dirty="0"/>
              <a:t>万元；间接费用</a:t>
            </a:r>
            <a:r>
              <a:rPr lang="en-US" altLang="zh-CN" b="1" dirty="0"/>
              <a:t>134.3</a:t>
            </a:r>
            <a:r>
              <a:rPr lang="zh-CN" altLang="en-US" b="1" dirty="0"/>
              <a:t>万元，比例适中。</a:t>
            </a:r>
          </a:p>
          <a:p>
            <a:pPr marL="285750" indent="-285750">
              <a:buFont typeface="Wingdings" panose="05000000000000000000" charset="0"/>
              <a:buChar char="u"/>
            </a:pPr>
            <a:endParaRPr lang="zh-CN" altLang="en-US" b="1" dirty="0"/>
          </a:p>
          <a:p>
            <a:pPr marL="285750" indent="-285750">
              <a:buFont typeface="Wingdings" panose="05000000000000000000" charset="0"/>
              <a:buChar char="u"/>
            </a:pPr>
            <a:r>
              <a:rPr lang="zh-CN" altLang="en-US" b="1" dirty="0"/>
              <a:t>直接费用中，设备费预算为</a:t>
            </a:r>
            <a:r>
              <a:rPr lang="en-US" altLang="zh-CN" b="1" dirty="0"/>
              <a:t>0</a:t>
            </a:r>
            <a:r>
              <a:rPr lang="zh-CN" altLang="en-US" b="1" dirty="0"/>
              <a:t>元；业务费预算</a:t>
            </a:r>
            <a:r>
              <a:rPr lang="en-US" altLang="zh-CN" b="1" dirty="0"/>
              <a:t>160.42</a:t>
            </a:r>
            <a:r>
              <a:rPr lang="zh-CN" altLang="en-US" b="1" dirty="0"/>
              <a:t>万元，占总经费</a:t>
            </a:r>
            <a:r>
              <a:rPr lang="en-US" altLang="zh-CN" b="1" dirty="0"/>
              <a:t>32.084%</a:t>
            </a:r>
            <a:r>
              <a:rPr lang="zh-CN" b="1" dirty="0"/>
              <a:t>；</a:t>
            </a:r>
            <a:r>
              <a:rPr lang="zh-CN" altLang="en-US" b="1" dirty="0"/>
              <a:t>劳务费（包括劳务性费用和专家咨询费）预算</a:t>
            </a:r>
            <a:r>
              <a:rPr lang="en-US" altLang="zh-CN" b="1" dirty="0"/>
              <a:t>205.28</a:t>
            </a:r>
            <a:r>
              <a:rPr lang="zh-CN" altLang="en-US" b="1" dirty="0"/>
              <a:t>万元，占总经费</a:t>
            </a:r>
            <a:r>
              <a:rPr lang="en-US" altLang="zh-CN" b="1" dirty="0"/>
              <a:t>41.056%</a:t>
            </a:r>
            <a:r>
              <a:rPr lang="zh-CN" altLang="en-US" b="1" dirty="0"/>
              <a:t>。</a:t>
            </a:r>
          </a:p>
        </p:txBody>
      </p:sp>
      <p:sp>
        <p:nvSpPr>
          <p:cNvPr id="34"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lvl="0" algn="ctr" defTabSz="685800" eaLnBrk="0" fontAlgn="base" hangingPunct="0">
              <a:spcBef>
                <a:spcPct val="30000"/>
              </a:spcBef>
              <a:spcAft>
                <a:spcPct val="0"/>
              </a:spcAft>
              <a:defRPr/>
            </a:pPr>
            <a:r>
              <a:rPr lang="zh-CN" altLang="en-US" sz="2400" b="1" dirty="0">
                <a:solidFill>
                  <a:prstClr val="white"/>
                </a:solidFill>
                <a:latin typeface="微软雅黑" panose="020B0503020204020204" pitchFamily="34" charset="-122"/>
                <a:ea typeface="微软雅黑" panose="020B0503020204020204" pitchFamily="34" charset="-122"/>
                <a:cs typeface="仿宋" panose="02010609060101010101" charset="-122"/>
              </a:rPr>
              <a:t>严格按照</a:t>
            </a:r>
            <a:r>
              <a:rPr lang="en-US" altLang="zh-CN" sz="2400" b="1" dirty="0">
                <a:solidFill>
                  <a:prstClr val="white"/>
                </a:solidFill>
                <a:latin typeface="微软雅黑" panose="020B0503020204020204" pitchFamily="34" charset="-122"/>
                <a:ea typeface="微软雅黑" panose="020B0503020204020204" pitchFamily="34" charset="-122"/>
                <a:cs typeface="仿宋" panose="02010609060101010101" charset="-122"/>
              </a:rPr>
              <a:t>《</a:t>
            </a:r>
            <a:r>
              <a:rPr lang="zh-CN" altLang="en-US" sz="2400" b="1" dirty="0">
                <a:solidFill>
                  <a:prstClr val="white"/>
                </a:solidFill>
                <a:latin typeface="微软雅黑" panose="020B0503020204020204" pitchFamily="34" charset="-122"/>
                <a:ea typeface="微软雅黑" panose="020B0503020204020204" pitchFamily="34" charset="-122"/>
                <a:cs typeface="仿宋" panose="02010609060101010101" charset="-122"/>
              </a:rPr>
              <a:t>上海市科研计划项目专项经费管理办法</a:t>
            </a:r>
            <a:r>
              <a:rPr lang="en-US" altLang="zh-CN" sz="2400" b="1" dirty="0">
                <a:solidFill>
                  <a:prstClr val="white"/>
                </a:solidFill>
                <a:latin typeface="微软雅黑" panose="020B0503020204020204" pitchFamily="34" charset="-122"/>
                <a:ea typeface="微软雅黑" panose="020B0503020204020204" pitchFamily="34" charset="-122"/>
                <a:cs typeface="仿宋" panose="02010609060101010101" charset="-122"/>
              </a:rPr>
              <a:t>》</a:t>
            </a:r>
            <a:r>
              <a:rPr lang="zh-CN" altLang="en-US" sz="2400" b="1" dirty="0">
                <a:solidFill>
                  <a:prstClr val="white"/>
                </a:solidFill>
                <a:latin typeface="微软雅黑" panose="020B0503020204020204" pitchFamily="34" charset="-122"/>
                <a:ea typeface="微软雅黑" panose="020B0503020204020204" pitchFamily="34" charset="-122"/>
                <a:cs typeface="仿宋" panose="02010609060101010101" charset="-122"/>
              </a:rPr>
              <a:t>制定预算</a:t>
            </a:r>
            <a:endParaRPr lang="zh-CN" altLang="en-US" sz="2400" b="1" dirty="0">
              <a:solidFill>
                <a:srgbClr val="FFC000"/>
              </a:solidFill>
              <a:latin typeface="微软雅黑" panose="020B0503020204020204" pitchFamily="34" charset="-122"/>
              <a:ea typeface="微软雅黑" panose="020B0503020204020204" pitchFamily="34" charset="-122"/>
              <a:cs typeface="仿宋" panose="02010609060101010101" charset="-122"/>
            </a:endParaRPr>
          </a:p>
        </p:txBody>
      </p:sp>
      <p:sp>
        <p:nvSpPr>
          <p:cNvPr id="35" name="矩形 34"/>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经费预算概况</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lvl="0" algn="ctr" defTabSz="685800" eaLnBrk="0" fontAlgn="base" hangingPunct="0">
              <a:spcBef>
                <a:spcPct val="30000"/>
              </a:spcBef>
              <a:spcAft>
                <a:spcPct val="0"/>
              </a:spcAft>
              <a:defRPr/>
            </a:pPr>
            <a:r>
              <a:rPr lang="zh-CN" altLang="en-US" sz="2400" b="1" dirty="0">
                <a:solidFill>
                  <a:prstClr val="white"/>
                </a:solidFill>
                <a:latin typeface="微软雅黑" panose="020B0503020204020204" pitchFamily="34" charset="-122"/>
                <a:ea typeface="微软雅黑" panose="020B0503020204020204" pitchFamily="34" charset="-122"/>
                <a:cs typeface="仿宋" panose="02010609060101010101" charset="-122"/>
              </a:rPr>
              <a:t>根据潜在风险制定周密的应对策略，</a:t>
            </a:r>
            <a:r>
              <a:rPr lang="zh-CN" altLang="en-US" sz="2400" b="1" dirty="0">
                <a:solidFill>
                  <a:srgbClr val="FFC000"/>
                </a:solidFill>
                <a:latin typeface="微软雅黑" panose="020B0503020204020204" pitchFamily="34" charset="-122"/>
                <a:ea typeface="微软雅黑" panose="020B0503020204020204" pitchFamily="34" charset="-122"/>
                <a:cs typeface="仿宋" panose="02010609060101010101" charset="-122"/>
              </a:rPr>
              <a:t>风险可控</a:t>
            </a:r>
          </a:p>
        </p:txBody>
      </p:sp>
      <p:sp>
        <p:nvSpPr>
          <p:cNvPr id="7" name="矩形 6"/>
          <p:cNvSpPr/>
          <p:nvPr/>
        </p:nvSpPr>
        <p:spPr>
          <a:xfrm>
            <a:off x="903716" y="2960016"/>
            <a:ext cx="3336290" cy="1414145"/>
          </a:xfrm>
          <a:prstGeom prst="rect">
            <a:avLst/>
          </a:prstGeom>
          <a:solidFill>
            <a:sysClr val="window" lastClr="FFFFFF"/>
          </a:solidFill>
          <a:ln w="38100" cap="flat" cmpd="sng" algn="ctr">
            <a:solidFill>
              <a:srgbClr val="F79646"/>
            </a:solidFill>
            <a:prstDash val="solid"/>
          </a:ln>
          <a:effectLst/>
        </p:spPr>
        <p:txBody>
          <a:bodyPr rtlCol="0" anchor="ctr"/>
          <a:lstStyle/>
          <a:p>
            <a:pPr marL="0" marR="0" lvl="0" indent="0" algn="ctr" defTabSz="779145" eaLnBrk="1" fontAlgn="auto" latinLnBrk="0" hangingPunct="1">
              <a:lnSpc>
                <a:spcPct val="100000"/>
              </a:lnSpc>
              <a:spcBef>
                <a:spcPts val="0"/>
              </a:spcBef>
              <a:spcAft>
                <a:spcPts val="0"/>
              </a:spcAft>
              <a:buClrTx/>
              <a:buSzTx/>
              <a:buFontTx/>
              <a:buNone/>
              <a:defRPr/>
            </a:pPr>
            <a:endParaRPr kumimoji="0" lang="zh-CN" altLang="en-US" sz="112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8" name="矩形 7"/>
          <p:cNvSpPr/>
          <p:nvPr/>
        </p:nvSpPr>
        <p:spPr>
          <a:xfrm>
            <a:off x="4921996" y="2916201"/>
            <a:ext cx="3175000" cy="1457960"/>
          </a:xfrm>
          <a:prstGeom prst="rect">
            <a:avLst/>
          </a:prstGeom>
          <a:solidFill>
            <a:sysClr val="window" lastClr="FFFFFF"/>
          </a:solidFill>
          <a:ln w="38100" cap="flat" cmpd="sng" algn="ctr">
            <a:solidFill>
              <a:srgbClr val="F79646"/>
            </a:solidFill>
            <a:prstDash val="solid"/>
          </a:ln>
          <a:effectLst/>
        </p:spPr>
        <p:txBody>
          <a:bodyPr rtlCol="0" anchor="ctr"/>
          <a:lstStyle/>
          <a:p>
            <a:pPr marL="0" marR="0" lvl="0" indent="0" algn="ctr" defTabSz="779145" eaLnBrk="1" fontAlgn="auto" latinLnBrk="0" hangingPunct="1">
              <a:lnSpc>
                <a:spcPct val="100000"/>
              </a:lnSpc>
              <a:spcBef>
                <a:spcPts val="0"/>
              </a:spcBef>
              <a:spcAft>
                <a:spcPts val="0"/>
              </a:spcAft>
              <a:buClrTx/>
              <a:buSzTx/>
              <a:buFontTx/>
              <a:buNone/>
              <a:defRPr/>
            </a:pPr>
            <a:endParaRPr kumimoji="0" lang="zh-CN" altLang="en-US" sz="112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9" name="矩形 8"/>
          <p:cNvSpPr/>
          <p:nvPr/>
        </p:nvSpPr>
        <p:spPr>
          <a:xfrm>
            <a:off x="4921996" y="963576"/>
            <a:ext cx="3173730" cy="1457960"/>
          </a:xfrm>
          <a:prstGeom prst="rect">
            <a:avLst/>
          </a:prstGeom>
          <a:solidFill>
            <a:sysClr val="window" lastClr="FFFFFF"/>
          </a:solidFill>
          <a:ln w="38100" cap="flat" cmpd="sng" algn="ctr">
            <a:solidFill>
              <a:srgbClr val="F79646"/>
            </a:solidFill>
            <a:prstDash val="solid"/>
          </a:ln>
          <a:effectLst/>
        </p:spPr>
        <p:txBody>
          <a:bodyPr rtlCol="0" anchor="ctr"/>
          <a:lstStyle/>
          <a:p>
            <a:pPr marL="0" marR="0" lvl="0" indent="0" algn="ctr" defTabSz="779145" eaLnBrk="1" fontAlgn="auto" latinLnBrk="0" hangingPunct="1">
              <a:lnSpc>
                <a:spcPct val="100000"/>
              </a:lnSpc>
              <a:spcBef>
                <a:spcPts val="0"/>
              </a:spcBef>
              <a:spcAft>
                <a:spcPts val="0"/>
              </a:spcAft>
              <a:buClrTx/>
              <a:buSzTx/>
              <a:buFontTx/>
              <a:buNone/>
              <a:defRPr/>
            </a:pPr>
            <a:endParaRPr kumimoji="0" lang="zh-CN" altLang="en-US" sz="112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0" name="矩形 9"/>
          <p:cNvSpPr/>
          <p:nvPr/>
        </p:nvSpPr>
        <p:spPr>
          <a:xfrm>
            <a:off x="931656" y="963576"/>
            <a:ext cx="3308350" cy="1457960"/>
          </a:xfrm>
          <a:prstGeom prst="rect">
            <a:avLst/>
          </a:prstGeom>
          <a:solidFill>
            <a:sysClr val="window" lastClr="FFFFFF"/>
          </a:solidFill>
          <a:ln w="38100" cap="flat" cmpd="sng" algn="ctr">
            <a:solidFill>
              <a:srgbClr val="F79646"/>
            </a:solidFill>
            <a:prstDash val="solid"/>
          </a:ln>
          <a:effectLst/>
        </p:spPr>
        <p:txBody>
          <a:bodyPr rtlCol="0" anchor="ctr"/>
          <a:lstStyle/>
          <a:p>
            <a:pPr marL="0" marR="0" lvl="0" indent="0" algn="ctr" defTabSz="779145" eaLnBrk="1" fontAlgn="auto" latinLnBrk="0" hangingPunct="1">
              <a:lnSpc>
                <a:spcPct val="100000"/>
              </a:lnSpc>
              <a:spcBef>
                <a:spcPts val="0"/>
              </a:spcBef>
              <a:spcAft>
                <a:spcPts val="0"/>
              </a:spcAft>
              <a:buClrTx/>
              <a:buSzTx/>
              <a:buFontTx/>
              <a:buNone/>
              <a:defRPr/>
            </a:pPr>
            <a:endParaRPr kumimoji="0" lang="zh-CN" altLang="en-US" sz="112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1" name="椭圆 10"/>
          <p:cNvSpPr/>
          <p:nvPr/>
        </p:nvSpPr>
        <p:spPr>
          <a:xfrm>
            <a:off x="3635896" y="1665452"/>
            <a:ext cx="1890210" cy="1890210"/>
          </a:xfrm>
          <a:prstGeom prst="ellipse">
            <a:avLst/>
          </a:prstGeom>
          <a:solidFill>
            <a:srgbClr val="4F81BD"/>
          </a:solidFill>
          <a:ln w="38100" cap="flat" cmpd="sng" algn="ctr">
            <a:solidFill>
              <a:srgbClr val="4F81BD">
                <a:shade val="50000"/>
              </a:srgbClr>
            </a:solidFill>
            <a:prstDash val="solid"/>
          </a:ln>
          <a:effectLst/>
        </p:spPr>
        <p:txBody>
          <a:bodyPr rtlCol="0" anchor="ctr"/>
          <a:lstStyle/>
          <a:p>
            <a:pPr marL="0" marR="0" lvl="0" indent="0" algn="ctr" defTabSz="779145"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3635896" y="2631512"/>
            <a:ext cx="1890395" cy="0"/>
          </a:xfrm>
          <a:prstGeom prst="line">
            <a:avLst/>
          </a:prstGeom>
          <a:noFill/>
          <a:ln w="57150" cap="flat" cmpd="sng" algn="ctr">
            <a:solidFill>
              <a:sysClr val="window" lastClr="FFFFFF"/>
            </a:solidFill>
            <a:prstDash val="solid"/>
          </a:ln>
          <a:effectLst/>
        </p:spPr>
      </p:cxnSp>
      <p:cxnSp>
        <p:nvCxnSpPr>
          <p:cNvPr id="13" name="直接连接符 12"/>
          <p:cNvCxnSpPr/>
          <p:nvPr/>
        </p:nvCxnSpPr>
        <p:spPr>
          <a:xfrm>
            <a:off x="4581636" y="1667357"/>
            <a:ext cx="0" cy="1890395"/>
          </a:xfrm>
          <a:prstGeom prst="line">
            <a:avLst/>
          </a:prstGeom>
          <a:noFill/>
          <a:ln w="57150" cap="flat" cmpd="sng" algn="ctr">
            <a:solidFill>
              <a:sysClr val="window" lastClr="FFFFFF"/>
            </a:solidFill>
            <a:prstDash val="solid"/>
          </a:ln>
          <a:effectLst/>
        </p:spPr>
      </p:cxnSp>
      <p:sp>
        <p:nvSpPr>
          <p:cNvPr id="14" name="文本框 13"/>
          <p:cNvSpPr txBox="1"/>
          <p:nvPr/>
        </p:nvSpPr>
        <p:spPr>
          <a:xfrm>
            <a:off x="3898156" y="1898528"/>
            <a:ext cx="640080" cy="645160"/>
          </a:xfrm>
          <a:prstGeom prst="rect">
            <a:avLst/>
          </a:prstGeom>
          <a:noFill/>
        </p:spPr>
        <p:txBody>
          <a:bodyPr wrap="none" rtlCol="0">
            <a:spAutoFit/>
          </a:bodyPr>
          <a:lstStyle/>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技术</a:t>
            </a:r>
            <a:endParaRPr lang="en-US" altLang="zh-CN" b="1" dirty="0">
              <a:solidFill>
                <a:prstClr val="white"/>
              </a:solidFill>
              <a:latin typeface="微软雅黑" panose="020B0503020204020204" pitchFamily="34" charset="-122"/>
              <a:ea typeface="微软雅黑" panose="020B0503020204020204" pitchFamily="34" charset="-122"/>
            </a:endParaRPr>
          </a:p>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风险</a:t>
            </a:r>
          </a:p>
        </p:txBody>
      </p:sp>
      <p:sp>
        <p:nvSpPr>
          <p:cNvPr id="15" name="文本框 14"/>
          <p:cNvSpPr txBox="1"/>
          <p:nvPr/>
        </p:nvSpPr>
        <p:spPr>
          <a:xfrm>
            <a:off x="4655569" y="1898528"/>
            <a:ext cx="640080" cy="645160"/>
          </a:xfrm>
          <a:prstGeom prst="rect">
            <a:avLst/>
          </a:prstGeom>
          <a:noFill/>
        </p:spPr>
        <p:txBody>
          <a:bodyPr wrap="none" rtlCol="0">
            <a:spAutoFit/>
          </a:bodyPr>
          <a:lstStyle/>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外部</a:t>
            </a:r>
            <a:endParaRPr lang="en-US" altLang="zh-CN" b="1" dirty="0">
              <a:solidFill>
                <a:prstClr val="white"/>
              </a:solidFill>
              <a:latin typeface="微软雅黑" panose="020B0503020204020204" pitchFamily="34" charset="-122"/>
              <a:ea typeface="微软雅黑" panose="020B0503020204020204" pitchFamily="34" charset="-122"/>
            </a:endParaRPr>
          </a:p>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风险</a:t>
            </a:r>
          </a:p>
        </p:txBody>
      </p:sp>
      <p:sp>
        <p:nvSpPr>
          <p:cNvPr id="16" name="文本框 15"/>
          <p:cNvSpPr txBox="1"/>
          <p:nvPr/>
        </p:nvSpPr>
        <p:spPr>
          <a:xfrm>
            <a:off x="3888267" y="2704316"/>
            <a:ext cx="640080" cy="645160"/>
          </a:xfrm>
          <a:prstGeom prst="rect">
            <a:avLst/>
          </a:prstGeom>
          <a:noFill/>
        </p:spPr>
        <p:txBody>
          <a:bodyPr wrap="none" rtlCol="0">
            <a:spAutoFit/>
          </a:bodyPr>
          <a:lstStyle/>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进度</a:t>
            </a:r>
            <a:endParaRPr lang="en-US" altLang="zh-CN" b="1" dirty="0">
              <a:solidFill>
                <a:prstClr val="white"/>
              </a:solidFill>
              <a:latin typeface="微软雅黑" panose="020B0503020204020204" pitchFamily="34" charset="-122"/>
              <a:ea typeface="微软雅黑" panose="020B0503020204020204" pitchFamily="34" charset="-122"/>
            </a:endParaRPr>
          </a:p>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风险</a:t>
            </a:r>
          </a:p>
        </p:txBody>
      </p:sp>
      <p:sp>
        <p:nvSpPr>
          <p:cNvPr id="17" name="文本框 16"/>
          <p:cNvSpPr txBox="1"/>
          <p:nvPr/>
        </p:nvSpPr>
        <p:spPr>
          <a:xfrm>
            <a:off x="4651150" y="2704316"/>
            <a:ext cx="640080" cy="645160"/>
          </a:xfrm>
          <a:prstGeom prst="rect">
            <a:avLst/>
          </a:prstGeom>
          <a:noFill/>
        </p:spPr>
        <p:txBody>
          <a:bodyPr wrap="none" rtlCol="0">
            <a:spAutoFit/>
          </a:bodyPr>
          <a:lstStyle/>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人员</a:t>
            </a:r>
            <a:endParaRPr lang="en-US" altLang="zh-CN" b="1" dirty="0">
              <a:solidFill>
                <a:prstClr val="white"/>
              </a:solidFill>
              <a:latin typeface="微软雅黑" panose="020B0503020204020204" pitchFamily="34" charset="-122"/>
              <a:ea typeface="微软雅黑" panose="020B0503020204020204" pitchFamily="34" charset="-122"/>
            </a:endParaRPr>
          </a:p>
          <a:p>
            <a:pPr defTabSz="779145" fontAlgn="auto">
              <a:spcBef>
                <a:spcPts val="0"/>
              </a:spcBef>
              <a:spcAft>
                <a:spcPts val="0"/>
              </a:spcAft>
            </a:pPr>
            <a:r>
              <a:rPr lang="zh-CN" altLang="en-US" b="1" dirty="0">
                <a:solidFill>
                  <a:prstClr val="white"/>
                </a:solidFill>
                <a:latin typeface="微软雅黑" panose="020B0503020204020204" pitchFamily="34" charset="-122"/>
                <a:ea typeface="微软雅黑" panose="020B0503020204020204" pitchFamily="34" charset="-122"/>
              </a:rPr>
              <a:t>风险</a:t>
            </a:r>
          </a:p>
        </p:txBody>
      </p:sp>
      <p:sp>
        <p:nvSpPr>
          <p:cNvPr id="18" name="文本框 17"/>
          <p:cNvSpPr txBox="1"/>
          <p:nvPr/>
        </p:nvSpPr>
        <p:spPr>
          <a:xfrm>
            <a:off x="1072626" y="1053746"/>
            <a:ext cx="2861310" cy="1247140"/>
          </a:xfrm>
          <a:prstGeom prst="rect">
            <a:avLst/>
          </a:prstGeom>
          <a:noFill/>
        </p:spPr>
        <p:txBody>
          <a:bodyPr wrap="square">
            <a:spAutoFit/>
          </a:bodyPr>
          <a:lstStyle/>
          <a:p>
            <a:pPr defTabSz="779145" fontAlgn="auto">
              <a:lnSpc>
                <a:spcPct val="125000"/>
              </a:lnSpc>
              <a:spcBef>
                <a:spcPts val="0"/>
              </a:spcBef>
              <a:spcAft>
                <a:spcPts val="15"/>
              </a:spcAft>
            </a:pPr>
            <a:r>
              <a:rPr lang="zh-CN" altLang="en-US" sz="20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加强需求分析</a:t>
            </a:r>
            <a:endParaRPr lang="en-US" altLang="zh-CN" sz="20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endParaRPr>
          </a:p>
          <a:p>
            <a:pPr defTabSz="779145" fontAlgn="auto">
              <a:lnSpc>
                <a:spcPct val="125000"/>
              </a:lnSpc>
              <a:spcBef>
                <a:spcPts val="0"/>
              </a:spcBef>
              <a:spcAft>
                <a:spcPts val="15"/>
              </a:spcAft>
            </a:pPr>
            <a:r>
              <a:rPr lang="zh-CN" altLang="en-US" sz="20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加强新技术预研项目组人员分工与通力协作</a:t>
            </a:r>
            <a:r>
              <a:rPr lang="zh-CN" altLang="en-US" sz="2000" b="1" dirty="0">
                <a:solidFill>
                  <a:prstClr val="black"/>
                </a:solidFill>
                <a:latin typeface="黑体" panose="02010609060101010101" pitchFamily="2" charset="-122"/>
                <a:ea typeface="黑体" panose="02010609060101010101" pitchFamily="2" charset="-122"/>
                <a:cs typeface="宋体" panose="02010600030101010101" pitchFamily="2" charset="-122"/>
                <a:sym typeface="+mn-ea"/>
              </a:rPr>
              <a:t> </a:t>
            </a:r>
            <a:endParaRPr lang="zh-CN" altLang="en-US" sz="2000" b="1" dirty="0">
              <a:solidFill>
                <a:prstClr val="black"/>
              </a:solidFill>
              <a:latin typeface="黑体" panose="02010609060101010101" pitchFamily="2" charset="-122"/>
              <a:ea typeface="黑体" panose="02010609060101010101" pitchFamily="2" charset="-122"/>
            </a:endParaRPr>
          </a:p>
        </p:txBody>
      </p:sp>
      <p:sp>
        <p:nvSpPr>
          <p:cNvPr id="19" name="文本框 18"/>
          <p:cNvSpPr txBox="1"/>
          <p:nvPr/>
        </p:nvSpPr>
        <p:spPr>
          <a:xfrm>
            <a:off x="5451586" y="1053746"/>
            <a:ext cx="2560955" cy="1245235"/>
          </a:xfrm>
          <a:prstGeom prst="rect">
            <a:avLst/>
          </a:prstGeom>
          <a:noFill/>
        </p:spPr>
        <p:txBody>
          <a:bodyPr wrap="square">
            <a:spAutoFit/>
          </a:bodyPr>
          <a:lstStyle/>
          <a:p>
            <a:pPr defTabSz="779145" fontAlgn="auto">
              <a:lnSpc>
                <a:spcPct val="125000"/>
              </a:lnSpc>
              <a:spcBef>
                <a:spcPts val="0"/>
              </a:spcBef>
              <a:spcAft>
                <a:spcPts val="15"/>
              </a:spcAft>
            </a:pPr>
            <a:r>
              <a:rPr lang="zh-CN" altLang="en-US" sz="20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提前订购设备与材料，通过多承制方动态调整机制分散风险</a:t>
            </a:r>
          </a:p>
        </p:txBody>
      </p:sp>
      <p:sp>
        <p:nvSpPr>
          <p:cNvPr id="20" name="文本框 19"/>
          <p:cNvSpPr txBox="1"/>
          <p:nvPr/>
        </p:nvSpPr>
        <p:spPr>
          <a:xfrm>
            <a:off x="1072626" y="3020341"/>
            <a:ext cx="2780030" cy="1247140"/>
          </a:xfrm>
          <a:prstGeom prst="rect">
            <a:avLst/>
          </a:prstGeom>
          <a:noFill/>
        </p:spPr>
        <p:txBody>
          <a:bodyPr wrap="square">
            <a:spAutoFit/>
          </a:bodyPr>
          <a:lstStyle/>
          <a:p>
            <a:pPr defTabSz="779145" fontAlgn="auto">
              <a:lnSpc>
                <a:spcPct val="125000"/>
              </a:lnSpc>
              <a:spcBef>
                <a:spcPts val="0"/>
              </a:spcBef>
              <a:spcAft>
                <a:spcPts val="15"/>
              </a:spcAft>
            </a:pPr>
            <a:r>
              <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强化项目管理</a:t>
            </a:r>
          </a:p>
          <a:p>
            <a:pPr defTabSz="779145" fontAlgn="auto">
              <a:lnSpc>
                <a:spcPct val="125000"/>
              </a:lnSpc>
              <a:spcBef>
                <a:spcPts val="0"/>
              </a:spcBef>
              <a:spcAft>
                <a:spcPts val="15"/>
              </a:spcAft>
            </a:pPr>
            <a:r>
              <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对重点“里程碑”节点提前部署</a:t>
            </a:r>
            <a:endPar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5473811" y="3011451"/>
            <a:ext cx="2595245" cy="1245235"/>
          </a:xfrm>
          <a:prstGeom prst="rect">
            <a:avLst/>
          </a:prstGeom>
          <a:noFill/>
        </p:spPr>
        <p:txBody>
          <a:bodyPr wrap="square">
            <a:spAutoFit/>
          </a:bodyPr>
          <a:lstStyle/>
          <a:p>
            <a:pPr defTabSz="779145" fontAlgn="auto">
              <a:lnSpc>
                <a:spcPct val="125000"/>
              </a:lnSpc>
              <a:spcBef>
                <a:spcPts val="0"/>
              </a:spcBef>
              <a:spcAft>
                <a:spcPts val="15"/>
              </a:spcAft>
            </a:pPr>
            <a:r>
              <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“团队交叉”深度融合模式建立稳定的研究团队</a:t>
            </a:r>
          </a:p>
        </p:txBody>
      </p:sp>
      <p:sp>
        <p:nvSpPr>
          <p:cNvPr id="22" name="矩形 21"/>
          <p:cNvSpPr/>
          <p:nvPr/>
        </p:nvSpPr>
        <p:spPr>
          <a:xfrm>
            <a:off x="3786320" y="67272"/>
            <a:ext cx="1620957"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风险分析</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高研院高清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0403" y="1"/>
            <a:ext cx="632179" cy="6122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p:nvCxnSpPr>
        <p:spPr>
          <a:xfrm>
            <a:off x="0" y="4227934"/>
            <a:ext cx="9144000" cy="0"/>
          </a:xfrm>
          <a:prstGeom prst="line">
            <a:avLst/>
          </a:prstGeom>
          <a:ln w="44450">
            <a:solidFill>
              <a:srgbClr val="0069B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69511" y="4397887"/>
            <a:ext cx="5722620" cy="521970"/>
          </a:xfrm>
          <a:prstGeom prst="rect">
            <a:avLst/>
          </a:prstGeom>
        </p:spPr>
        <p:txBody>
          <a:bodyPr wrap="none">
            <a:spAutoFit/>
          </a:bodyPr>
          <a:lstStyle/>
          <a:p>
            <a:pPr lvl="0" algn="ctr">
              <a:defRPr/>
            </a:pPr>
            <a:r>
              <a:rPr lang="zh-CN" altLang="en-US" sz="2800" b="1" kern="0" dirty="0">
                <a:solidFill>
                  <a:srgbClr val="004098"/>
                </a:solidFill>
                <a:latin typeface="微软雅黑" panose="020B0503020204020204" pitchFamily="34" charset="-122"/>
                <a:ea typeface="微软雅黑" panose="020B0503020204020204" pitchFamily="34" charset="-122"/>
              </a:rPr>
              <a:t>面向国家需求            凝聚科研力量</a:t>
            </a:r>
          </a:p>
        </p:txBody>
      </p:sp>
      <p:sp>
        <p:nvSpPr>
          <p:cNvPr id="11" name="矩形 10"/>
          <p:cNvSpPr/>
          <p:nvPr/>
        </p:nvSpPr>
        <p:spPr>
          <a:xfrm>
            <a:off x="0" y="1966069"/>
            <a:ext cx="9319696" cy="923330"/>
          </a:xfrm>
          <a:prstGeom prst="rect">
            <a:avLst/>
          </a:prstGeom>
        </p:spPr>
        <p:txBody>
          <a:bodyPr wrap="square">
            <a:spAutoFit/>
          </a:bodyPr>
          <a:lstStyle/>
          <a:p>
            <a:pPr algn="ctr" defTabSz="1038860"/>
            <a:r>
              <a:rPr lang="zh-CN" altLang="en-US" sz="5400" b="1" dirty="0">
                <a:solidFill>
                  <a:srgbClr val="C00000"/>
                </a:solidFill>
                <a:latin typeface="微软雅黑" panose="020B0503020204020204" pitchFamily="34" charset="-122"/>
                <a:ea typeface="微软雅黑" panose="020B0503020204020204" pitchFamily="34" charset="-122"/>
              </a:rPr>
              <a:t>恳请领导与专家批评指导！</a:t>
            </a:r>
          </a:p>
        </p:txBody>
      </p:sp>
      <p:sp>
        <p:nvSpPr>
          <p:cNvPr id="14" name="Text Box 18"/>
          <p:cNvSpPr txBox="1">
            <a:spLocks noChangeArrowheads="1"/>
          </p:cNvSpPr>
          <p:nvPr/>
        </p:nvSpPr>
        <p:spPr bwMode="gray">
          <a:xfrm>
            <a:off x="1" y="10414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779145"/>
            <a:r>
              <a:rPr lang="zh-CN" altLang="en-US" sz="2800" b="1" dirty="0">
                <a:solidFill>
                  <a:prstClr val="black"/>
                </a:solidFill>
                <a:latin typeface="微软雅黑" panose="020B0503020204020204" pitchFamily="34" charset="-122"/>
                <a:ea typeface="微软雅黑" panose="020B0503020204020204" pitchFamily="34" charset="-122"/>
                <a:sym typeface="+mn-ea"/>
              </a:rPr>
              <a:t>结束语</a:t>
            </a:r>
            <a:endParaRPr lang="zh-CN" altLang="en-US" sz="28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advTm="3184"/>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521885" y="3681179"/>
            <a:ext cx="2133600" cy="273844"/>
          </a:xfrm>
        </p:spPr>
        <p:txBody>
          <a:bodyPr/>
          <a:lstStyle/>
          <a:p>
            <a:pPr>
              <a:defRPr/>
            </a:pPr>
            <a:fld id="{6628B5D5-1454-4B83-83CB-AA4CDDB1394E}" type="slidenum">
              <a:rPr lang="zh-CN" altLang="en-US" smtClean="0"/>
              <a:t>4</a:t>
            </a:fld>
            <a:endParaRPr lang="zh-CN" altLang="en-US"/>
          </a:p>
        </p:txBody>
      </p:sp>
      <p:sp>
        <p:nvSpPr>
          <p:cNvPr id="7" name="文本框 7"/>
          <p:cNvSpPr txBox="1">
            <a:spLocks noChangeArrowheads="1"/>
          </p:cNvSpPr>
          <p:nvPr/>
        </p:nvSpPr>
        <p:spPr bwMode="auto">
          <a:xfrm>
            <a:off x="3042005" y="1276127"/>
            <a:ext cx="1312398"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b="1">
                <a:solidFill>
                  <a:schemeClr val="tx1"/>
                </a:solidFill>
                <a:latin typeface="Times New Roman" panose="02020603050405020304" pitchFamily="18" charset="0"/>
                <a:ea typeface="微软雅黑" panose="020B0503020204020204" pitchFamily="34" charset="-122"/>
              </a:defRPr>
            </a:lvl2pPr>
            <a:lvl3pPr marL="1143000" indent="-228600">
              <a:lnSpc>
                <a:spcPct val="120000"/>
              </a:lnSpc>
              <a:spcBef>
                <a:spcPct val="20000"/>
              </a:spcBef>
              <a:buChar char="•"/>
              <a:defRPr sz="2400" b="1">
                <a:solidFill>
                  <a:schemeClr val="tx1"/>
                </a:solidFill>
                <a:latin typeface="Times New Roman" panose="02020603050405020304" pitchFamily="18" charset="0"/>
                <a:ea typeface="微软雅黑" panose="020B0503020204020204" pitchFamily="34"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微软雅黑" panose="020B0503020204020204" pitchFamily="34"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9pPr>
          </a:lstStyle>
          <a:p>
            <a:pPr algn="just" eaLnBrk="1" hangingPunct="1">
              <a:lnSpc>
                <a:spcPct val="130000"/>
              </a:lnSpc>
              <a:spcBef>
                <a:spcPct val="0"/>
              </a:spcBef>
              <a:buNone/>
            </a:pPr>
            <a:r>
              <a:rPr lang="zh-CN" altLang="en-US" sz="1400" dirty="0">
                <a:latin typeface="微软雅黑" panose="020B0503020204020204" pitchFamily="34" charset="-122"/>
              </a:rPr>
              <a:t>美国推动未来移动通信技术的领先地位</a:t>
            </a:r>
          </a:p>
        </p:txBody>
      </p:sp>
      <p:sp>
        <p:nvSpPr>
          <p:cNvPr id="8" name="文本框 44"/>
          <p:cNvSpPr txBox="1">
            <a:spLocks noChangeArrowheads="1"/>
          </p:cNvSpPr>
          <p:nvPr/>
        </p:nvSpPr>
        <p:spPr bwMode="auto">
          <a:xfrm>
            <a:off x="3112079" y="3155220"/>
            <a:ext cx="1305096"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b="1">
                <a:solidFill>
                  <a:schemeClr val="tx1"/>
                </a:solidFill>
                <a:latin typeface="Times New Roman" panose="02020603050405020304" pitchFamily="18" charset="0"/>
                <a:ea typeface="微软雅黑" panose="020B0503020204020204" pitchFamily="34" charset="-122"/>
              </a:defRPr>
            </a:lvl2pPr>
            <a:lvl3pPr marL="1143000" indent="-228600">
              <a:lnSpc>
                <a:spcPct val="120000"/>
              </a:lnSpc>
              <a:spcBef>
                <a:spcPct val="20000"/>
              </a:spcBef>
              <a:buChar char="•"/>
              <a:defRPr sz="2400" b="1">
                <a:solidFill>
                  <a:schemeClr val="tx1"/>
                </a:solidFill>
                <a:latin typeface="Times New Roman" panose="02020603050405020304" pitchFamily="18" charset="0"/>
                <a:ea typeface="微软雅黑" panose="020B0503020204020204" pitchFamily="34"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微软雅黑" panose="020B0503020204020204" pitchFamily="34"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微软雅黑" panose="020B0503020204020204" pitchFamily="34" charset="-122"/>
              </a:defRPr>
            </a:lvl9pPr>
          </a:lstStyle>
          <a:p>
            <a:pPr algn="just">
              <a:buNone/>
            </a:pPr>
            <a:r>
              <a:rPr lang="zh-CN" altLang="en-US" sz="1400" dirty="0">
                <a:latin typeface="微软雅黑" panose="020B0503020204020204" pitchFamily="34" charset="-122"/>
              </a:rPr>
              <a:t>欧盟整合力量推动下一代通信技术研究</a:t>
            </a:r>
            <a:endParaRPr lang="en-US" altLang="zh-CN" sz="1400" dirty="0">
              <a:latin typeface="微软雅黑" panose="020B0503020204020204" pitchFamily="34" charset="-122"/>
            </a:endParaRPr>
          </a:p>
        </p:txBody>
      </p:sp>
      <p:pic>
        <p:nvPicPr>
          <p:cNvPr id="9" name="Picture 6" descr="https://timgsa.baidu.com/timg?image&amp;quality=80&amp;size=b9999_10000&amp;sec=1520056758382&amp;di=7b0949f6665f48ac2a80ad6fc7269a5d&amp;imgtype=0&amp;src=http%3A%2F%2Fpic.58pic.com%2F58pic%2F14%2F83%2F12%2F72y58PICZuY_1024.jpg"/>
          <p:cNvPicPr>
            <a:picLocks noChangeAspect="1" noChangeArrowheads="1"/>
          </p:cNvPicPr>
          <p:nvPr/>
        </p:nvPicPr>
        <p:blipFill>
          <a:blip r:embed="rId4" cstate="print">
            <a:extLst>
              <a:ext uri="{28A0092B-C50C-407E-A947-70E740481C1C}">
                <a14:useLocalDpi xmlns:a14="http://schemas.microsoft.com/office/drawing/2010/main" val="0"/>
              </a:ext>
            </a:extLst>
          </a:blip>
          <a:srcRect l="6393" t="15385" r="6932" b="14235"/>
          <a:stretch>
            <a:fillRect/>
          </a:stretch>
        </p:blipFill>
        <p:spPr bwMode="auto">
          <a:xfrm>
            <a:off x="25095" y="1201631"/>
            <a:ext cx="1503123" cy="1022278"/>
          </a:xfrm>
          <a:prstGeom prst="rect">
            <a:avLst/>
          </a:prstGeom>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8" y="3045908"/>
            <a:ext cx="1453391" cy="1012619"/>
          </a:xfrm>
          <a:prstGeom prst="rect">
            <a:avLst/>
          </a:prstGeom>
          <a:effectLst>
            <a:softEdge rad="63500"/>
          </a:effectLst>
        </p:spPr>
      </p:pic>
      <p:pic>
        <p:nvPicPr>
          <p:cNvPr id="12" name="图片 11"/>
          <p:cNvPicPr>
            <a:picLocks noChangeAspect="1"/>
          </p:cNvPicPr>
          <p:nvPr/>
        </p:nvPicPr>
        <p:blipFill>
          <a:blip r:embed="rId6"/>
          <a:stretch>
            <a:fillRect/>
          </a:stretch>
        </p:blipFill>
        <p:spPr>
          <a:xfrm>
            <a:off x="4596799" y="3083818"/>
            <a:ext cx="1428464" cy="1037258"/>
          </a:xfrm>
          <a:prstGeom prst="rect">
            <a:avLst/>
          </a:prstGeom>
          <a:ln>
            <a:noFill/>
          </a:ln>
          <a:effectLst>
            <a:outerShdw blurRad="190500" algn="tl" rotWithShape="0">
              <a:srgbClr val="000000">
                <a:alpha val="70000"/>
              </a:srgbClr>
            </a:outerShdw>
            <a:softEdge rad="31750"/>
          </a:effectLst>
        </p:spPr>
      </p:pic>
      <p:pic>
        <p:nvPicPr>
          <p:cNvPr id="13" name="图片 12"/>
          <p:cNvPicPr>
            <a:picLocks noChangeAspect="1"/>
          </p:cNvPicPr>
          <p:nvPr/>
        </p:nvPicPr>
        <p:blipFill>
          <a:blip r:embed="rId7"/>
          <a:stretch>
            <a:fillRect/>
          </a:stretch>
        </p:blipFill>
        <p:spPr>
          <a:xfrm>
            <a:off x="4561306" y="1182077"/>
            <a:ext cx="1474743" cy="1041831"/>
          </a:xfrm>
          <a:prstGeom prst="rect">
            <a:avLst/>
          </a:prstGeom>
          <a:ln>
            <a:noFill/>
          </a:ln>
          <a:effectLst>
            <a:outerShdw blurRad="190500" algn="tl" rotWithShape="0">
              <a:srgbClr val="000000">
                <a:alpha val="70000"/>
              </a:srgbClr>
            </a:outerShdw>
            <a:softEdge rad="31750"/>
          </a:effectLst>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2119" y="1229072"/>
            <a:ext cx="1437123" cy="942975"/>
          </a:xfrm>
          <a:prstGeom prst="rect">
            <a:avLst/>
          </a:prstGeom>
        </p:spPr>
      </p:pic>
      <p:sp>
        <p:nvSpPr>
          <p:cNvPr id="15" name="矩形 14"/>
          <p:cNvSpPr/>
          <p:nvPr/>
        </p:nvSpPr>
        <p:spPr>
          <a:xfrm>
            <a:off x="1752698" y="2239074"/>
            <a:ext cx="1223412" cy="307777"/>
          </a:xfrm>
          <a:prstGeom prst="rect">
            <a:avLst/>
          </a:prstGeom>
        </p:spPr>
        <p:txBody>
          <a:bodyPr wrap="non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Next G</a:t>
            </a:r>
            <a:r>
              <a:rPr lang="zh-CN" altLang="en-US" sz="1400" b="1" dirty="0">
                <a:solidFill>
                  <a:srgbClr val="C00000"/>
                </a:solidFill>
                <a:latin typeface="微软雅黑" panose="020B0503020204020204" pitchFamily="34" charset="-122"/>
                <a:ea typeface="微软雅黑" panose="020B0503020204020204" pitchFamily="34" charset="-122"/>
              </a:rPr>
              <a:t> 联盟</a:t>
            </a:r>
          </a:p>
        </p:txBody>
      </p:sp>
      <p:sp>
        <p:nvSpPr>
          <p:cNvPr id="16" name="矩形 15"/>
          <p:cNvSpPr/>
          <p:nvPr/>
        </p:nvSpPr>
        <p:spPr>
          <a:xfrm>
            <a:off x="1752698" y="4129717"/>
            <a:ext cx="1050288" cy="307777"/>
          </a:xfrm>
          <a:prstGeom prst="rect">
            <a:avLst/>
          </a:prstGeom>
        </p:spPr>
        <p:txBody>
          <a:bodyPr wrap="non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Hexa-X-II</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7763842" y="1288042"/>
            <a:ext cx="1292519" cy="932563"/>
          </a:xfrm>
          <a:prstGeom prst="rect">
            <a:avLst/>
          </a:prstGeom>
        </p:spPr>
        <p:txBody>
          <a:bodyPr wrap="square">
            <a:spAutoFit/>
          </a:bodyPr>
          <a:lstStyle/>
          <a:p>
            <a:pPr algn="just" eaLnBrk="1" hangingPunct="1">
              <a:lnSpc>
                <a:spcPct val="130000"/>
              </a:lnSpc>
            </a:pPr>
            <a:r>
              <a:rPr lang="zh-CN" altLang="en-US" sz="1400" b="1" dirty="0">
                <a:solidFill>
                  <a:schemeClr val="tx1"/>
                </a:solidFill>
                <a:latin typeface="微软雅黑" panose="020B0503020204020204" pitchFamily="34" charset="-122"/>
                <a:ea typeface="微软雅黑" panose="020B0503020204020204" pitchFamily="34" charset="-122"/>
              </a:rPr>
              <a:t>韩国开发世界级的</a:t>
            </a:r>
            <a:r>
              <a:rPr lang="en-US" altLang="zh-CN" sz="1400" b="1" dirty="0">
                <a:solidFill>
                  <a:schemeClr val="tx1"/>
                </a:solidFill>
                <a:latin typeface="微软雅黑" panose="020B0503020204020204" pitchFamily="34" charset="-122"/>
                <a:ea typeface="微软雅黑" panose="020B0503020204020204" pitchFamily="34" charset="-122"/>
              </a:rPr>
              <a:t>6G</a:t>
            </a:r>
            <a:r>
              <a:rPr lang="zh-CN" altLang="en-US" sz="1400" b="1" dirty="0">
                <a:solidFill>
                  <a:schemeClr val="tx1"/>
                </a:solidFill>
                <a:latin typeface="微软雅黑" panose="020B0503020204020204" pitchFamily="34" charset="-122"/>
                <a:ea typeface="微软雅黑" panose="020B0503020204020204" pitchFamily="34" charset="-122"/>
              </a:rPr>
              <a:t>技术并率先商用</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5887720" y="2257963"/>
            <a:ext cx="2687781" cy="307777"/>
          </a:xfrm>
          <a:prstGeom prst="rect">
            <a:avLst/>
          </a:prstGeom>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K-NETWORK 2030</a:t>
            </a:r>
            <a:r>
              <a:rPr lang="zh-CN" altLang="en-US" sz="1400" b="1" dirty="0">
                <a:solidFill>
                  <a:srgbClr val="C00000"/>
                </a:solidFill>
                <a:latin typeface="微软雅黑" panose="020B0503020204020204" pitchFamily="34" charset="-122"/>
                <a:ea typeface="微软雅黑" panose="020B0503020204020204" pitchFamily="34" charset="-122"/>
              </a:rPr>
              <a:t>”战略</a:t>
            </a:r>
            <a:endParaRPr lang="zh-CN" altLang="en-US" dirty="0"/>
          </a:p>
        </p:txBody>
      </p:sp>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64787" y="1197899"/>
            <a:ext cx="1568870" cy="1026953"/>
          </a:xfrm>
          <a:prstGeom prst="rect">
            <a:avLst/>
          </a:prstGeom>
        </p:spPr>
      </p:pic>
      <p:sp>
        <p:nvSpPr>
          <p:cNvPr id="21" name="矩形 20"/>
          <p:cNvSpPr/>
          <p:nvPr/>
        </p:nvSpPr>
        <p:spPr>
          <a:xfrm>
            <a:off x="7759761" y="3155220"/>
            <a:ext cx="1327863" cy="867930"/>
          </a:xfrm>
          <a:prstGeom prst="rect">
            <a:avLst/>
          </a:prstGeom>
        </p:spPr>
        <p:txBody>
          <a:bodyPr wrap="square">
            <a:spAutoFit/>
          </a:bodyPr>
          <a:lstStyle/>
          <a:p>
            <a:pPr marL="0" lvl="1" algn="just">
              <a:lnSpc>
                <a:spcPct val="120000"/>
              </a:lnSpc>
              <a:spcBef>
                <a:spcPct val="20000"/>
              </a:spcBef>
            </a:pPr>
            <a:r>
              <a:rPr lang="zh-CN" altLang="en-US" sz="1400" b="1" dirty="0">
                <a:solidFill>
                  <a:schemeClr val="tx1"/>
                </a:solidFill>
                <a:latin typeface="微软雅黑" panose="020B0503020204020204" pitchFamily="34" charset="-122"/>
                <a:ea typeface="微软雅黑" panose="020B0503020204020204" pitchFamily="34" charset="-122"/>
              </a:rPr>
              <a:t>日本将</a:t>
            </a:r>
            <a:r>
              <a:rPr lang="en-US" altLang="zh-CN" sz="1400" b="1" dirty="0">
                <a:solidFill>
                  <a:schemeClr val="tx1"/>
                </a:solidFill>
                <a:latin typeface="微软雅黑" panose="020B0503020204020204" pitchFamily="34" charset="-122"/>
                <a:ea typeface="微软雅黑" panose="020B0503020204020204" pitchFamily="34" charset="-122"/>
              </a:rPr>
              <a:t>6G</a:t>
            </a:r>
            <a:r>
              <a:rPr lang="zh-CN" altLang="en-US" sz="1400" b="1" dirty="0">
                <a:solidFill>
                  <a:schemeClr val="tx1"/>
                </a:solidFill>
                <a:latin typeface="微软雅黑" panose="020B0503020204020204" pitchFamily="34" charset="-122"/>
                <a:ea typeface="微软雅黑" panose="020B0503020204020204" pitchFamily="34" charset="-122"/>
              </a:rPr>
              <a:t>视为构建社会</a:t>
            </a:r>
            <a:r>
              <a:rPr lang="en-US" altLang="zh-CN" sz="1400" b="1" dirty="0">
                <a:solidFill>
                  <a:schemeClr val="tx1"/>
                </a:solidFill>
                <a:latin typeface="微软雅黑" panose="020B0503020204020204" pitchFamily="34" charset="-122"/>
                <a:ea typeface="微软雅黑" panose="020B0503020204020204" pitchFamily="34" charset="-122"/>
              </a:rPr>
              <a:t>5.0</a:t>
            </a:r>
            <a:r>
              <a:rPr lang="zh-CN" altLang="en-US" sz="1400" b="1" dirty="0">
                <a:solidFill>
                  <a:schemeClr val="tx1"/>
                </a:solidFill>
                <a:latin typeface="微软雅黑" panose="020B0503020204020204" pitchFamily="34" charset="-122"/>
                <a:ea typeface="微软雅黑" panose="020B0503020204020204" pitchFamily="34" charset="-122"/>
              </a:rPr>
              <a:t>的数字基石</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6102810" y="4174618"/>
            <a:ext cx="1661032" cy="307777"/>
          </a:xfrm>
          <a:prstGeom prst="rect">
            <a:avLst/>
          </a:prstGeom>
        </p:spPr>
        <p:txBody>
          <a:bodyPr wrap="non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B5G/6G</a:t>
            </a:r>
            <a:r>
              <a:rPr lang="zh-CN" altLang="en-US" sz="1400" b="1" dirty="0">
                <a:solidFill>
                  <a:srgbClr val="C00000"/>
                </a:solidFill>
                <a:latin typeface="微软雅黑" panose="020B0503020204020204" pitchFamily="34" charset="-122"/>
                <a:ea typeface="微软雅黑" panose="020B0503020204020204" pitchFamily="34" charset="-122"/>
              </a:rPr>
              <a:t> 促进战略</a:t>
            </a:r>
          </a:p>
        </p:txBody>
      </p:sp>
      <p:pic>
        <p:nvPicPr>
          <p:cNvPr id="2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36777" y="3056720"/>
            <a:ext cx="1654246" cy="990972"/>
          </a:xfrm>
          <a:prstGeom prst="rect">
            <a:avLst/>
          </a:prstGeom>
          <a:noFill/>
          <a:extLst>
            <a:ext uri="{909E8E84-426E-40DD-AFC4-6F175D3DCCD1}">
              <a14:hiddenFill xmlns:a14="http://schemas.microsoft.com/office/drawing/2010/main">
                <a:solidFill>
                  <a:srgbClr val="FFFFFF"/>
                </a:solidFill>
              </a14:hiddenFill>
            </a:ext>
          </a:extLst>
        </p:spPr>
      </p:pic>
      <p:sp>
        <p:nvSpPr>
          <p:cNvPr id="25" name="圆角矩形 65"/>
          <p:cNvSpPr/>
          <p:nvPr/>
        </p:nvSpPr>
        <p:spPr>
          <a:xfrm>
            <a:off x="21102" y="4615159"/>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为</a:t>
            </a:r>
            <a:r>
              <a:rPr lang="zh-CN" altLang="zh-CN" sz="2000" b="1" dirty="0">
                <a:solidFill>
                  <a:prstClr val="white"/>
                </a:solidFill>
                <a:latin typeface="微软雅黑" panose="020B0503020204020204" pitchFamily="34" charset="-122"/>
                <a:ea typeface="微软雅黑" panose="020B0503020204020204" pitchFamily="34" charset="-122"/>
              </a:rPr>
              <a:t>抢夺下一代移动通信发展主导权，</a:t>
            </a:r>
            <a:r>
              <a:rPr lang="en-US" altLang="zh-CN" sz="2000" b="1" dirty="0">
                <a:solidFill>
                  <a:srgbClr val="FFC000"/>
                </a:solidFill>
                <a:latin typeface="微软雅黑" panose="020B0503020204020204" pitchFamily="34" charset="-122"/>
                <a:ea typeface="微软雅黑" panose="020B0503020204020204" pitchFamily="34" charset="-122"/>
              </a:rPr>
              <a:t>6G</a:t>
            </a:r>
            <a:r>
              <a:rPr lang="zh-CN" altLang="zh-CN" sz="2000" b="1" dirty="0">
                <a:solidFill>
                  <a:srgbClr val="FFC000"/>
                </a:solidFill>
                <a:latin typeface="微软雅黑" panose="020B0503020204020204" pitchFamily="34" charset="-122"/>
                <a:ea typeface="微软雅黑" panose="020B0503020204020204" pitchFamily="34" charset="-122"/>
              </a:rPr>
              <a:t>已成为全球科技竞争的战略制高点之一</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29" name="矩形 28"/>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国际发展趋势</a:t>
            </a:r>
          </a:p>
        </p:txBody>
      </p:sp>
      <p:sp>
        <p:nvSpPr>
          <p:cNvPr id="30" name="圆角矩形 29"/>
          <p:cNvSpPr/>
          <p:nvPr/>
        </p:nvSpPr>
        <p:spPr>
          <a:xfrm>
            <a:off x="54006" y="895084"/>
            <a:ext cx="4364717" cy="1703281"/>
          </a:xfrm>
          <a:prstGeom prst="roundRect">
            <a:avLst>
              <a:gd name="adj" fmla="val 5689"/>
            </a:avLst>
          </a:prstGeom>
          <a:noFill/>
          <a:ln w="22225">
            <a:solidFill>
              <a:srgbClr val="005391">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1" name="圆角矩形 30"/>
          <p:cNvSpPr/>
          <p:nvPr/>
        </p:nvSpPr>
        <p:spPr>
          <a:xfrm>
            <a:off x="4504067" y="895084"/>
            <a:ext cx="4552294" cy="1694651"/>
          </a:xfrm>
          <a:prstGeom prst="roundRect">
            <a:avLst>
              <a:gd name="adj" fmla="val 5689"/>
            </a:avLst>
          </a:prstGeom>
          <a:noFill/>
          <a:ln w="22225">
            <a:solidFill>
              <a:srgbClr val="005391">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2" name="圆角矩形 31"/>
          <p:cNvSpPr/>
          <p:nvPr/>
        </p:nvSpPr>
        <p:spPr>
          <a:xfrm>
            <a:off x="45587" y="2794330"/>
            <a:ext cx="4364717" cy="1731114"/>
          </a:xfrm>
          <a:prstGeom prst="roundRect">
            <a:avLst>
              <a:gd name="adj" fmla="val 5689"/>
            </a:avLst>
          </a:prstGeom>
          <a:noFill/>
          <a:ln w="22225">
            <a:solidFill>
              <a:srgbClr val="005391">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3" name="圆角矩形 32"/>
          <p:cNvSpPr/>
          <p:nvPr/>
        </p:nvSpPr>
        <p:spPr>
          <a:xfrm>
            <a:off x="4504068" y="2782927"/>
            <a:ext cx="4552294" cy="1757517"/>
          </a:xfrm>
          <a:prstGeom prst="roundRect">
            <a:avLst>
              <a:gd name="adj" fmla="val 5689"/>
            </a:avLst>
          </a:prstGeom>
          <a:noFill/>
          <a:ln w="22225">
            <a:solidFill>
              <a:srgbClr val="005391">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026" name="Picture 2" descr="Methodology - Hexa-X-I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1423" y="3075330"/>
            <a:ext cx="1718691" cy="966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C2AA4C2-172C-4E1F-B984-5174A81D4E4F}" type="slidenum">
              <a:rPr lang="zh-CN" altLang="en-US" smtClean="0"/>
              <a:t>5</a:t>
            </a:fld>
            <a:endParaRPr lang="zh-CN" altLang="en-US" dirty="0"/>
          </a:p>
        </p:txBody>
      </p:sp>
      <p:sp>
        <p:nvSpPr>
          <p:cNvPr id="2" name="矩形 1"/>
          <p:cNvSpPr/>
          <p:nvPr/>
        </p:nvSpPr>
        <p:spPr>
          <a:xfrm>
            <a:off x="134061" y="3980258"/>
            <a:ext cx="3573843" cy="415498"/>
          </a:xfrm>
          <a:prstGeom prst="rect">
            <a:avLst/>
          </a:prstGeom>
        </p:spPr>
        <p:txBody>
          <a:bodyPr wrap="square">
            <a:spAutoFit/>
          </a:bodyPr>
          <a:lstStyle/>
          <a:p>
            <a:pPr defTabSz="685800"/>
            <a:r>
              <a:rPr lang="en-US" altLang="zh-CN" sz="1050" dirty="0">
                <a:solidFill>
                  <a:prstClr val="black"/>
                </a:solidFill>
                <a:latin typeface="微软雅黑" panose="020B0503020204020204" pitchFamily="34" charset="-122"/>
                <a:ea typeface="微软雅黑" panose="020B0503020204020204" pitchFamily="34" charset="-122"/>
              </a:rPr>
              <a:t>[1] 《“</a:t>
            </a:r>
            <a:r>
              <a:rPr lang="zh-CN" altLang="en-US" sz="1050" dirty="0">
                <a:solidFill>
                  <a:prstClr val="black"/>
                </a:solidFill>
                <a:latin typeface="微软雅黑" panose="020B0503020204020204" pitchFamily="34" charset="-122"/>
                <a:ea typeface="微软雅黑" panose="020B0503020204020204" pitchFamily="34" charset="-122"/>
              </a:rPr>
              <a:t>十四五”数字经济发展规划</a:t>
            </a:r>
            <a:r>
              <a:rPr lang="en-US" altLang="zh-CN" sz="1050" dirty="0">
                <a:solidFill>
                  <a:prstClr val="black"/>
                </a:solidFill>
                <a:latin typeface="微软雅黑" panose="020B0503020204020204" pitchFamily="34" charset="-122"/>
                <a:ea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rPr>
              <a:t>，国务院</a:t>
            </a:r>
            <a:endParaRPr lang="en-US" altLang="zh-CN" sz="1050" dirty="0">
              <a:solidFill>
                <a:prstClr val="black"/>
              </a:solidFill>
              <a:latin typeface="微软雅黑" panose="020B0503020204020204" pitchFamily="34" charset="-122"/>
              <a:ea typeface="微软雅黑" panose="020B0503020204020204" pitchFamily="34" charset="-122"/>
            </a:endParaRPr>
          </a:p>
          <a:p>
            <a:pPr defTabSz="685800"/>
            <a:r>
              <a:rPr lang="en-US" altLang="zh-CN" sz="1050" dirty="0">
                <a:solidFill>
                  <a:prstClr val="black"/>
                </a:solidFill>
                <a:latin typeface="微软雅黑" panose="020B0503020204020204" pitchFamily="34" charset="-122"/>
                <a:ea typeface="微软雅黑" panose="020B0503020204020204" pitchFamily="34" charset="-122"/>
              </a:rPr>
              <a:t>[2]</a:t>
            </a:r>
            <a:r>
              <a:rPr lang="zh-CN" altLang="en-US" sz="1050" dirty="0">
                <a:solidFill>
                  <a:prstClr val="black"/>
                </a:solidFill>
                <a:latin typeface="微软雅黑" panose="020B0503020204020204" pitchFamily="34" charset="-122"/>
                <a:ea typeface="微软雅黑" panose="020B0503020204020204" pitchFamily="34" charset="-122"/>
              </a:rPr>
              <a:t> </a:t>
            </a:r>
            <a:r>
              <a:rPr lang="en-US" altLang="zh-CN" sz="1050" dirty="0">
                <a:solidFill>
                  <a:prstClr val="black"/>
                </a:solidFill>
                <a:latin typeface="微软雅黑" panose="020B0503020204020204" pitchFamily="34" charset="-122"/>
                <a:ea typeface="微软雅黑" panose="020B0503020204020204" pitchFamily="34" charset="-122"/>
              </a:rPr>
              <a:t>《2021</a:t>
            </a:r>
            <a:r>
              <a:rPr lang="zh-CN" altLang="en-US" sz="1050" dirty="0">
                <a:solidFill>
                  <a:prstClr val="black"/>
                </a:solidFill>
                <a:latin typeface="微软雅黑" panose="020B0503020204020204" pitchFamily="34" charset="-122"/>
                <a:ea typeface="微软雅黑" panose="020B0503020204020204" pitchFamily="34" charset="-122"/>
              </a:rPr>
              <a:t>中国城市数字化转型白皮书</a:t>
            </a:r>
            <a:r>
              <a:rPr lang="en-US" altLang="zh-CN" sz="1050" dirty="0">
                <a:solidFill>
                  <a:prstClr val="black"/>
                </a:solidFill>
                <a:latin typeface="微软雅黑" panose="020B0503020204020204" pitchFamily="34" charset="-122"/>
                <a:ea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rPr>
              <a:t>，工信部</a:t>
            </a:r>
            <a:endParaRPr lang="en-US" altLang="zh-CN" sz="1050" dirty="0">
              <a:solidFill>
                <a:prstClr val="black"/>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402886" y="707175"/>
            <a:ext cx="4365953" cy="3081014"/>
            <a:chOff x="37420" y="1122180"/>
            <a:chExt cx="5821270" cy="4108019"/>
          </a:xfrm>
        </p:grpSpPr>
        <p:sp>
          <p:nvSpPr>
            <p:cNvPr id="9" name="矩形 8"/>
            <p:cNvSpPr/>
            <p:nvPr/>
          </p:nvSpPr>
          <p:spPr>
            <a:xfrm>
              <a:off x="107241" y="3564174"/>
              <a:ext cx="5686709" cy="1508107"/>
            </a:xfrm>
            <a:prstGeom prst="rect">
              <a:avLst/>
            </a:prstGeom>
          </p:spPr>
          <p:txBody>
            <a:bodyPr wrap="square">
              <a:spAutoFit/>
            </a:bodyPr>
            <a:lstStyle/>
            <a:p>
              <a:pPr defTabSz="685800">
                <a:spcAft>
                  <a:spcPts val="1800"/>
                </a:spcAft>
              </a:pPr>
              <a:r>
                <a:rPr lang="zh-CN" altLang="en-US" sz="1400" dirty="0">
                  <a:solidFill>
                    <a:prstClr val="black"/>
                  </a:solidFill>
                  <a:latin typeface="微软雅黑" panose="020B0503020204020204" pitchFamily="34" charset="-122"/>
                  <a:ea typeface="微软雅黑" panose="020B0503020204020204" pitchFamily="34" charset="-122"/>
                </a:rPr>
                <a:t>“加强</a:t>
              </a:r>
              <a:r>
                <a:rPr lang="zh-CN" altLang="en-US" sz="1400" b="1" dirty="0">
                  <a:solidFill>
                    <a:srgbClr val="FF0000"/>
                  </a:solidFill>
                  <a:latin typeface="微软雅黑" panose="020B0503020204020204" pitchFamily="34" charset="-122"/>
                  <a:ea typeface="微软雅黑" panose="020B0503020204020204" pitchFamily="34" charset="-122"/>
                </a:rPr>
                <a:t>下一代网络通信</a:t>
              </a:r>
              <a:r>
                <a:rPr lang="zh-CN" altLang="en-US" sz="1400" dirty="0">
                  <a:solidFill>
                    <a:prstClr val="black"/>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人工智能</a:t>
              </a:r>
              <a:r>
                <a:rPr lang="zh-CN" altLang="en-US" sz="1400" dirty="0">
                  <a:solidFill>
                    <a:prstClr val="black"/>
                  </a:solidFill>
                  <a:latin typeface="微软雅黑" panose="020B0503020204020204" pitchFamily="34" charset="-122"/>
                  <a:ea typeface="微软雅黑" panose="020B0503020204020204" pitchFamily="34" charset="-122"/>
                </a:rPr>
                <a:t>、集成电路等领域的原创性引领性科技攻关，前瞻布局第六代移动通信</a:t>
              </a:r>
              <a:r>
                <a:rPr lang="en-US" altLang="zh-CN" sz="1400" dirty="0">
                  <a:solidFill>
                    <a:prstClr val="black"/>
                  </a:solidFill>
                  <a:latin typeface="微软雅黑" panose="020B0503020204020204" pitchFamily="34" charset="-122"/>
                  <a:ea typeface="微软雅黑" panose="020B0503020204020204" pitchFamily="34" charset="-122"/>
                </a:rPr>
                <a:t>(6G)</a:t>
              </a:r>
              <a:r>
                <a:rPr lang="zh-CN" altLang="en-US" sz="1400" dirty="0">
                  <a:solidFill>
                    <a:prstClr val="black"/>
                  </a:solidFill>
                  <a:latin typeface="微软雅黑" panose="020B0503020204020204" pitchFamily="34" charset="-122"/>
                  <a:ea typeface="微软雅黑" panose="020B0503020204020204" pitchFamily="34" charset="-122"/>
                </a:rPr>
                <a:t>网络技术储备，</a:t>
              </a:r>
              <a:r>
                <a:rPr lang="zh-CN" altLang="en-US" sz="1400" b="1" dirty="0">
                  <a:solidFill>
                    <a:srgbClr val="FF0000"/>
                  </a:solidFill>
                  <a:latin typeface="微软雅黑" panose="020B0503020204020204" pitchFamily="34" charset="-122"/>
                  <a:ea typeface="微软雅黑" panose="020B0503020204020204" pitchFamily="34" charset="-122"/>
                </a:rPr>
                <a:t>加大</a:t>
              </a:r>
              <a:r>
                <a:rPr lang="en-US" altLang="zh-CN" sz="1400" b="1" dirty="0">
                  <a:solidFill>
                    <a:srgbClr val="FF0000"/>
                  </a:solidFill>
                  <a:latin typeface="微软雅黑" panose="020B0503020204020204" pitchFamily="34" charset="-122"/>
                  <a:ea typeface="微软雅黑" panose="020B0503020204020204" pitchFamily="34" charset="-122"/>
                </a:rPr>
                <a:t>6G</a:t>
              </a:r>
              <a:r>
                <a:rPr lang="zh-CN" altLang="en-US" sz="1400" b="1" dirty="0">
                  <a:solidFill>
                    <a:srgbClr val="FF0000"/>
                  </a:solidFill>
                  <a:latin typeface="微软雅黑" panose="020B0503020204020204" pitchFamily="34" charset="-122"/>
                  <a:ea typeface="微软雅黑" panose="020B0503020204020204" pitchFamily="34" charset="-122"/>
                </a:rPr>
                <a:t>技术研发支持力度</a:t>
              </a:r>
              <a:r>
                <a:rPr lang="zh-CN" altLang="en-US" sz="1400" dirty="0">
                  <a:solidFill>
                    <a:prstClr val="black"/>
                  </a:solidFill>
                  <a:latin typeface="宋体" panose="02010600030101010101" pitchFamily="2" charset="-122"/>
                </a:rPr>
                <a:t>”</a:t>
              </a:r>
              <a:endParaRPr lang="en-US" altLang="zh-CN" sz="1400" dirty="0">
                <a:solidFill>
                  <a:prstClr val="black"/>
                </a:solidFill>
                <a:latin typeface="宋体" panose="02010600030101010101" pitchFamily="2" charset="-122"/>
              </a:endParaRPr>
            </a:p>
            <a:p>
              <a:pPr algn="r" defTabSz="685800"/>
              <a:r>
                <a:rPr lang="en-US" altLang="zh-CN" sz="1050" b="1" dirty="0">
                  <a:solidFill>
                    <a:prstClr val="black"/>
                  </a:solidFill>
                  <a:latin typeface="微软雅黑" panose="020B0503020204020204" pitchFamily="34" charset="-122"/>
                  <a:ea typeface="微软雅黑" panose="020B0503020204020204" pitchFamily="34" charset="-122"/>
                </a:rPr>
                <a:t>——《</a:t>
              </a:r>
              <a:r>
                <a:rPr lang="zh-CN" altLang="en-US" sz="1050" b="1" dirty="0">
                  <a:solidFill>
                    <a:prstClr val="black"/>
                  </a:solidFill>
                  <a:latin typeface="微软雅黑" panose="020B0503020204020204" pitchFamily="34" charset="-122"/>
                  <a:ea typeface="微软雅黑" panose="020B0503020204020204" pitchFamily="34" charset="-122"/>
                </a:rPr>
                <a:t>国家“十四五“规划和</a:t>
              </a:r>
              <a:r>
                <a:rPr lang="en-US" altLang="zh-CN" sz="1050" b="1" dirty="0">
                  <a:solidFill>
                    <a:prstClr val="black"/>
                  </a:solidFill>
                  <a:latin typeface="微软雅黑" panose="020B0503020204020204" pitchFamily="34" charset="-122"/>
                  <a:ea typeface="微软雅黑" panose="020B0503020204020204" pitchFamily="34" charset="-122"/>
                </a:rPr>
                <a:t>2035</a:t>
              </a:r>
              <a:r>
                <a:rPr lang="zh-CN" altLang="en-US" sz="1050" b="1" dirty="0">
                  <a:solidFill>
                    <a:prstClr val="black"/>
                  </a:solidFill>
                  <a:latin typeface="微软雅黑" panose="020B0503020204020204" pitchFamily="34" charset="-122"/>
                  <a:ea typeface="微软雅黑" panose="020B0503020204020204" pitchFamily="34" charset="-122"/>
                </a:rPr>
                <a:t>远景目标纲要</a:t>
              </a:r>
              <a:r>
                <a:rPr lang="en-US" altLang="zh-CN" sz="1050" b="1" dirty="0">
                  <a:solidFill>
                    <a:prstClr val="black"/>
                  </a:solidFill>
                  <a:latin typeface="微软雅黑" panose="020B0503020204020204" pitchFamily="34" charset="-122"/>
                  <a:ea typeface="微软雅黑" panose="020B0503020204020204" pitchFamily="34" charset="-122"/>
                </a:rPr>
                <a:t>》</a:t>
              </a:r>
            </a:p>
          </p:txBody>
        </p:sp>
        <p:pic>
          <p:nvPicPr>
            <p:cNvPr id="11266" name="Picture 2" descr="https://gimg2.baidu.com/image_search/src=http%3A%2F%2Fimg.book118.com%2Fsr1%2FM00%2F2C%2F16%2FwKh2AmBbsNWIa0yLAAFdGSWh7s0AAq_LwEbFc4AAV0x810.jpg&amp;refer=http%3A%2F%2Fimg.book118.com&amp;app=2002&amp;size=f9999,10000&amp;q=a80&amp;n=0&amp;g=0n&amp;fmt=jpeg?sec=1644746071&amp;t=7332d503d33d504a32998633d1bf8d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3561" y="1234619"/>
              <a:ext cx="2941130" cy="21187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gimg2.baidu.com/image_search/src=http%3A%2F%2Fp2.cri.cn%2FM00%2F21%2FEA%2FrBABCmBJY5CAHIjFAAAAAAAAAAA242.1080x822.750x571.jpg&amp;refer=http%3A%2F%2Fp2.cri.cn&amp;app=2002&amp;size=f9999,10000&amp;q=a80&amp;n=0&amp;g=0n&amp;fmt=jpeg?sec=1644746121&amp;t=2f59a43070a8764540c3ab131cd9e8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27" y="1234831"/>
              <a:ext cx="2658377" cy="2126075"/>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37420" y="1122180"/>
              <a:ext cx="5821270" cy="4108019"/>
            </a:xfrm>
            <a:prstGeom prst="roundRect">
              <a:avLst>
                <a:gd name="adj" fmla="val 3299"/>
              </a:avLst>
            </a:prstGeom>
            <a:noFill/>
            <a:ln w="22225">
              <a:solidFill>
                <a:srgbClr val="C00000">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3" name="组合 2"/>
          <p:cNvGrpSpPr/>
          <p:nvPr/>
        </p:nvGrpSpPr>
        <p:grpSpPr>
          <a:xfrm>
            <a:off x="0" y="699542"/>
            <a:ext cx="2498549" cy="3294078"/>
            <a:chOff x="5940152" y="1112002"/>
            <a:chExt cx="3331399" cy="4392105"/>
          </a:xfrm>
        </p:grpSpPr>
        <p:sp>
          <p:nvSpPr>
            <p:cNvPr id="6" name="TextBox 17"/>
            <p:cNvSpPr txBox="1"/>
            <p:nvPr/>
          </p:nvSpPr>
          <p:spPr>
            <a:xfrm>
              <a:off x="6084169" y="1112002"/>
              <a:ext cx="2843362" cy="984886"/>
            </a:xfrm>
            <a:prstGeom prst="rect">
              <a:avLst/>
            </a:prstGeom>
            <a:noFill/>
          </p:spPr>
          <p:txBody>
            <a:bodyPr wrap="square" rtlCol="0">
              <a:spAutoFit/>
            </a:bodyPr>
            <a:lstStyle/>
            <a:p>
              <a:pPr algn="ctr" defTabSz="685800" fontAlgn="base">
                <a:spcBef>
                  <a:spcPct val="0"/>
                </a:spcBef>
                <a:spcAft>
                  <a:spcPct val="0"/>
                </a:spcAft>
              </a:pPr>
              <a:r>
                <a:rPr kumimoji="1" lang="zh-CN" altLang="en-US" sz="2100" b="1" dirty="0">
                  <a:solidFill>
                    <a:srgbClr val="FF0000"/>
                  </a:solidFill>
                  <a:latin typeface="微软雅黑" panose="020B0503020204020204" pitchFamily="34" charset="-122"/>
                  <a:ea typeface="微软雅黑" panose="020B0503020204020204" pitchFamily="34" charset="-122"/>
                </a:rPr>
                <a:t>下一代信息技术</a:t>
              </a:r>
              <a:r>
                <a:rPr kumimoji="1" lang="en-US" altLang="zh-CN" sz="2100" b="1" dirty="0">
                  <a:solidFill>
                    <a:srgbClr val="FF0000"/>
                  </a:solidFill>
                  <a:latin typeface="微软雅黑" panose="020B0503020204020204" pitchFamily="34" charset="-122"/>
                  <a:ea typeface="微软雅黑" panose="020B0503020204020204" pitchFamily="34" charset="-122"/>
                </a:rPr>
                <a:t>(6G)</a:t>
              </a:r>
            </a:p>
          </p:txBody>
        </p:sp>
        <p:sp>
          <p:nvSpPr>
            <p:cNvPr id="7" name="矩形 16"/>
            <p:cNvSpPr/>
            <p:nvPr/>
          </p:nvSpPr>
          <p:spPr>
            <a:xfrm>
              <a:off x="5940152" y="4088334"/>
              <a:ext cx="3331399" cy="1415773"/>
            </a:xfrm>
            <a:prstGeom prst="rect">
              <a:avLst/>
            </a:prstGeom>
          </p:spPr>
          <p:txBody>
            <a:bodyPr wrap="square">
              <a:spAutoFit/>
            </a:bodyPr>
            <a:lstStyle/>
            <a:p>
              <a:pPr algn="ctr" defTabSz="685800" fontAlgn="base">
                <a:spcBef>
                  <a:spcPct val="0"/>
                </a:spcBef>
                <a:spcAft>
                  <a:spcPct val="0"/>
                </a:spcAft>
              </a:pPr>
              <a:r>
                <a:rPr kumimoji="1" lang="zh-CN" altLang="en-US" sz="1800" b="1" dirty="0">
                  <a:solidFill>
                    <a:prstClr val="black"/>
                  </a:solidFill>
                  <a:latin typeface="微软雅黑" panose="020B0503020204020204" pitchFamily="34" charset="-122"/>
                  <a:ea typeface="微软雅黑" panose="020B0503020204020204" pitchFamily="34" charset="-122"/>
                </a:rPr>
                <a:t>转型特征</a:t>
              </a:r>
              <a:endParaRPr kumimoji="1" lang="en-US" altLang="zh-CN" sz="1800" b="1" dirty="0">
                <a:solidFill>
                  <a:prstClr val="black"/>
                </a:solidFill>
                <a:latin typeface="微软雅黑" panose="020B0503020204020204" pitchFamily="34" charset="-122"/>
                <a:ea typeface="微软雅黑" panose="020B0503020204020204" pitchFamily="34" charset="-122"/>
              </a:endParaRPr>
            </a:p>
            <a:p>
              <a:pPr algn="ctr" defTabSz="685800" fontAlgn="base">
                <a:spcBef>
                  <a:spcPct val="0"/>
                </a:spcBef>
                <a:spcAft>
                  <a:spcPct val="0"/>
                </a:spcAft>
              </a:pPr>
              <a:endParaRPr kumimoji="1" lang="en-US" altLang="zh-CN" sz="450" b="1" dirty="0">
                <a:solidFill>
                  <a:srgbClr val="0070C0"/>
                </a:solidFill>
                <a:latin typeface="微软雅黑" panose="020B0503020204020204" pitchFamily="34" charset="-122"/>
                <a:ea typeface="微软雅黑" panose="020B0503020204020204" pitchFamily="34" charset="-122"/>
              </a:endParaRPr>
            </a:p>
            <a:p>
              <a:pPr algn="ctr" defTabSz="685800"/>
              <a:r>
                <a:rPr kumimoji="1" lang="zh-CN" altLang="en-US" sz="1350" dirty="0">
                  <a:solidFill>
                    <a:prstClr val="black"/>
                  </a:solidFill>
                  <a:latin typeface="微软雅黑" panose="020B0503020204020204" pitchFamily="34" charset="-122"/>
                  <a:ea typeface="微软雅黑" panose="020B0503020204020204" pitchFamily="34" charset="-122"/>
                </a:rPr>
                <a:t> 城市生态与海量物联终端</a:t>
              </a:r>
              <a:endParaRPr kumimoji="1" lang="en-US" altLang="zh-CN" sz="1350" b="1" dirty="0">
                <a:solidFill>
                  <a:srgbClr val="FF0000"/>
                </a:solidFill>
                <a:latin typeface="微软雅黑" panose="020B0503020204020204" pitchFamily="34" charset="-122"/>
                <a:ea typeface="微软雅黑" panose="020B0503020204020204" pitchFamily="34" charset="-122"/>
              </a:endParaRPr>
            </a:p>
            <a:p>
              <a:pPr algn="ctr" defTabSz="685800"/>
              <a:r>
                <a:rPr kumimoji="1" lang="zh-CN" altLang="en-US" sz="1350" dirty="0">
                  <a:solidFill>
                    <a:prstClr val="black"/>
                  </a:solidFill>
                  <a:latin typeface="微软雅黑" panose="020B0503020204020204" pitchFamily="34" charset="-122"/>
                  <a:ea typeface="微软雅黑" panose="020B0503020204020204" pitchFamily="34" charset="-122"/>
                </a:rPr>
                <a:t>深度融合</a:t>
              </a:r>
              <a:r>
                <a:rPr kumimoji="1" lang="en-US" altLang="zh-CN" sz="1350" baseline="30000" dirty="0">
                  <a:solidFill>
                    <a:prstClr val="black"/>
                  </a:solidFill>
                  <a:latin typeface="微软雅黑" panose="020B0503020204020204" pitchFamily="34" charset="-122"/>
                  <a:ea typeface="微软雅黑" panose="020B0503020204020204" pitchFamily="34" charset="-122"/>
                </a:rPr>
                <a:t>[1]-[4]</a:t>
              </a:r>
            </a:p>
            <a:p>
              <a:pPr marL="129540" indent="-285750" algn="just" defTabSz="685800">
                <a:buFont typeface="Arial" panose="020B0604020202020204" pitchFamily="34" charset="0"/>
                <a:buChar char="•"/>
              </a:pPr>
              <a:endParaRPr kumimoji="1" lang="en-US" altLang="zh-CN" sz="1350" dirty="0">
                <a:solidFill>
                  <a:prstClr val="black"/>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25" y="2168120"/>
              <a:ext cx="2866962" cy="181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圆角矩形 12"/>
            <p:cNvSpPr/>
            <p:nvPr/>
          </p:nvSpPr>
          <p:spPr>
            <a:xfrm>
              <a:off x="6012161" y="1122181"/>
              <a:ext cx="3059832" cy="4108019"/>
            </a:xfrm>
            <a:prstGeom prst="roundRect">
              <a:avLst>
                <a:gd name="adj" fmla="val 5689"/>
              </a:avLst>
            </a:prstGeom>
            <a:noFill/>
            <a:ln w="22225">
              <a:solidFill>
                <a:srgbClr val="005391">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16" name="圆角矩形 65"/>
          <p:cNvSpPr/>
          <p:nvPr/>
        </p:nvSpPr>
        <p:spPr>
          <a:xfrm>
            <a:off x="-1" y="4454428"/>
            <a:ext cx="9097861" cy="648529"/>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defTabSz="685800" fontAlgn="base">
              <a:spcBef>
                <a:spcPct val="0"/>
              </a:spcBef>
              <a:spcAft>
                <a:spcPct val="0"/>
              </a:spcAft>
            </a:pPr>
            <a:r>
              <a:rPr lang="zh-CN" altLang="en-US" sz="1800" b="1" dirty="0">
                <a:solidFill>
                  <a:prstClr val="white"/>
                </a:solidFill>
                <a:latin typeface="微软雅黑" panose="020B0503020204020204" pitchFamily="34" charset="-122"/>
                <a:ea typeface="微软雅黑" panose="020B0503020204020204" pitchFamily="34" charset="-122"/>
              </a:rPr>
              <a:t>加快建设具有全球影响力的科技创新中心，加速推进</a:t>
            </a:r>
            <a:r>
              <a:rPr lang="zh-CN" altLang="en-US" sz="1800" b="1" dirty="0">
                <a:solidFill>
                  <a:srgbClr val="FFC000"/>
                </a:solidFill>
                <a:latin typeface="微软雅黑" panose="020B0503020204020204" pitchFamily="34" charset="-122"/>
                <a:ea typeface="微软雅黑" panose="020B0503020204020204" pitchFamily="34" charset="-122"/>
              </a:rPr>
              <a:t>下一代信息技术</a:t>
            </a:r>
            <a:r>
              <a:rPr lang="zh-CN" altLang="en-US" sz="1800" b="1" dirty="0">
                <a:solidFill>
                  <a:prstClr val="white"/>
                </a:solidFill>
                <a:latin typeface="微软雅黑" panose="020B0503020204020204" pitchFamily="34" charset="-122"/>
                <a:ea typeface="微软雅黑" panose="020B0503020204020204" pitchFamily="34" charset="-122"/>
              </a:rPr>
              <a:t>，</a:t>
            </a:r>
            <a:r>
              <a:rPr lang="zh-CN" altLang="en-US" sz="1800" b="1" dirty="0">
                <a:solidFill>
                  <a:schemeClr val="bg1"/>
                </a:solidFill>
                <a:latin typeface="微软雅黑" panose="020B0503020204020204" pitchFamily="34" charset="-122"/>
                <a:ea typeface="微软雅黑" panose="020B0503020204020204" pitchFamily="34" charset="-122"/>
              </a:rPr>
              <a:t>实现城市数字化转型</a:t>
            </a:r>
            <a:r>
              <a:rPr lang="zh-CN" altLang="en-US" sz="1800" b="1" dirty="0">
                <a:solidFill>
                  <a:prstClr val="white"/>
                </a:solidFill>
                <a:latin typeface="微软雅黑" panose="020B0503020204020204" pitchFamily="34" charset="-122"/>
                <a:ea typeface="微软雅黑" panose="020B0503020204020204" pitchFamily="34" charset="-122"/>
              </a:rPr>
              <a:t>，是</a:t>
            </a:r>
            <a:r>
              <a:rPr lang="zh-CN" altLang="en-US" sz="1800" b="1" dirty="0">
                <a:solidFill>
                  <a:srgbClr val="FFC000"/>
                </a:solidFill>
                <a:latin typeface="微软雅黑" panose="020B0503020204020204" pitchFamily="34" charset="-122"/>
                <a:ea typeface="微软雅黑" panose="020B0503020204020204" pitchFamily="34" charset="-122"/>
              </a:rPr>
              <a:t>党中央赋予上海市的重大任务和战略使命</a:t>
            </a:r>
            <a:r>
              <a:rPr lang="en-US" altLang="zh-CN" sz="1800" b="1" baseline="30000" dirty="0">
                <a:solidFill>
                  <a:prstClr val="white"/>
                </a:solidFill>
                <a:latin typeface="微软雅黑" panose="020B0503020204020204" pitchFamily="34" charset="-122"/>
                <a:ea typeface="微软雅黑" panose="020B0503020204020204" pitchFamily="34" charset="-122"/>
              </a:rPr>
              <a:t>[3][4]</a:t>
            </a:r>
            <a:endParaRPr lang="zh-CN" altLang="en-US" sz="1800" b="1" baseline="30000" dirty="0">
              <a:solidFill>
                <a:srgbClr val="FFC000"/>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6842920" y="694534"/>
            <a:ext cx="2275914" cy="3093655"/>
          </a:xfrm>
          <a:prstGeom prst="roundRect">
            <a:avLst>
              <a:gd name="adj" fmla="val 5689"/>
            </a:avLst>
          </a:prstGeom>
          <a:noFill/>
          <a:ln w="22225">
            <a:solidFill>
              <a:srgbClr val="005391">
                <a:alpha val="59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6" name="矩形 25"/>
          <p:cNvSpPr/>
          <p:nvPr/>
        </p:nvSpPr>
        <p:spPr>
          <a:xfrm>
            <a:off x="6842920" y="2540867"/>
            <a:ext cx="2300885" cy="954107"/>
          </a:xfrm>
          <a:prstGeom prst="rect">
            <a:avLst/>
          </a:prstGeom>
        </p:spPr>
        <p:txBody>
          <a:bodyPr wrap="square">
            <a:spAutoFit/>
          </a:bodyPr>
          <a:lstStyle/>
          <a:p>
            <a:pPr defTabSz="685800">
              <a:spcAft>
                <a:spcPts val="1200"/>
              </a:spcAft>
            </a:pPr>
            <a:r>
              <a:rPr lang="zh-CN" altLang="en-US" sz="1400" dirty="0">
                <a:solidFill>
                  <a:prstClr val="black"/>
                </a:solidFill>
                <a:latin typeface="微软雅黑" panose="020B0503020204020204" pitchFamily="34" charset="-122"/>
                <a:ea typeface="微软雅黑" panose="020B0503020204020204" pitchFamily="34" charset="-122"/>
              </a:rPr>
              <a:t>“开展</a:t>
            </a:r>
            <a:r>
              <a:rPr lang="zh-CN" altLang="en-US" sz="1400" b="1" dirty="0">
                <a:solidFill>
                  <a:srgbClr val="FF0000"/>
                </a:solidFill>
                <a:latin typeface="微软雅黑" panose="020B0503020204020204" pitchFamily="34" charset="-122"/>
                <a:ea typeface="微软雅黑" panose="020B0503020204020204" pitchFamily="34" charset="-122"/>
              </a:rPr>
              <a:t> </a:t>
            </a:r>
            <a:r>
              <a:rPr lang="en-US" altLang="zh-CN" sz="1400" b="1" dirty="0">
                <a:solidFill>
                  <a:srgbClr val="FF0000"/>
                </a:solidFill>
                <a:latin typeface="微软雅黑" panose="020B0503020204020204" pitchFamily="34" charset="-122"/>
                <a:ea typeface="微软雅黑" panose="020B0503020204020204" pitchFamily="34" charset="-122"/>
              </a:rPr>
              <a:t>6G</a:t>
            </a:r>
            <a:r>
              <a:rPr lang="zh-CN" altLang="en-US" sz="1400" b="1" dirty="0">
                <a:solidFill>
                  <a:srgbClr val="FF0000"/>
                </a:solidFill>
                <a:latin typeface="微软雅黑" panose="020B0503020204020204" pitchFamily="34" charset="-122"/>
                <a:ea typeface="微软雅黑" panose="020B0503020204020204" pitchFamily="34" charset="-122"/>
              </a:rPr>
              <a:t>网络</a:t>
            </a:r>
            <a:r>
              <a:rPr lang="zh-CN" altLang="en-US" sz="1400" dirty="0">
                <a:solidFill>
                  <a:prstClr val="black"/>
                </a:solidFill>
                <a:latin typeface="微软雅黑" panose="020B0503020204020204" pitchFamily="34" charset="-122"/>
                <a:ea typeface="微软雅黑" panose="020B0503020204020204" pitchFamily="34" charset="-122"/>
              </a:rPr>
              <a:t>体系架构创新与前瞻共性关键技术研究，为</a:t>
            </a:r>
            <a:r>
              <a:rPr lang="en-US" altLang="zh-CN" sz="1400" b="1" dirty="0">
                <a:solidFill>
                  <a:srgbClr val="FF0000"/>
                </a:solidFill>
                <a:latin typeface="微软雅黑" panose="020B0503020204020204" pitchFamily="34" charset="-122"/>
                <a:ea typeface="微软雅黑" panose="020B0503020204020204" pitchFamily="34" charset="-122"/>
              </a:rPr>
              <a:t>6G</a:t>
            </a:r>
            <a:r>
              <a:rPr lang="zh-CN" altLang="en-US" sz="1400" b="1" dirty="0">
                <a:solidFill>
                  <a:srgbClr val="FF0000"/>
                </a:solidFill>
                <a:latin typeface="微软雅黑" panose="020B0503020204020204" pitchFamily="34" charset="-122"/>
                <a:ea typeface="微软雅黑" panose="020B0503020204020204" pitchFamily="34" charset="-122"/>
              </a:rPr>
              <a:t>标准化竞争</a:t>
            </a:r>
            <a:r>
              <a:rPr lang="zh-CN" altLang="en-US" sz="1400" dirty="0">
                <a:latin typeface="微软雅黑" panose="020B0503020204020204" pitchFamily="34" charset="-122"/>
                <a:ea typeface="微软雅黑" panose="020B0503020204020204" pitchFamily="34" charset="-122"/>
              </a:rPr>
              <a:t>与产业发展</a:t>
            </a:r>
            <a:r>
              <a:rPr lang="zh-CN" altLang="en-US" sz="1400" dirty="0">
                <a:solidFill>
                  <a:prstClr val="black"/>
                </a:solidFill>
                <a:latin typeface="微软雅黑" panose="020B0503020204020204" pitchFamily="34" charset="-122"/>
                <a:ea typeface="微软雅黑" panose="020B0503020204020204" pitchFamily="34" charset="-122"/>
              </a:rPr>
              <a:t>奠定技术基础</a:t>
            </a:r>
            <a:r>
              <a:rPr lang="zh-CN" altLang="en-US" sz="1400" dirty="0">
                <a:solidFill>
                  <a:prstClr val="black"/>
                </a:solidFill>
                <a:latin typeface="宋体" panose="02010600030101010101" pitchFamily="2" charset="-122"/>
              </a:rPr>
              <a:t>”</a:t>
            </a:r>
            <a:r>
              <a:rPr kumimoji="1" lang="en-US" altLang="zh-CN" sz="1400" baseline="30000" dirty="0">
                <a:solidFill>
                  <a:prstClr val="black"/>
                </a:solidFill>
                <a:latin typeface="微软雅黑" panose="020B0503020204020204" pitchFamily="34" charset="-122"/>
                <a:ea typeface="微软雅黑" panose="020B0503020204020204" pitchFamily="34" charset="-122"/>
              </a:rPr>
              <a:t> [4]</a:t>
            </a:r>
          </a:p>
        </p:txBody>
      </p:sp>
      <p:sp>
        <p:nvSpPr>
          <p:cNvPr id="10" name="矩形 9"/>
          <p:cNvSpPr/>
          <p:nvPr/>
        </p:nvSpPr>
        <p:spPr>
          <a:xfrm>
            <a:off x="3707904" y="3975014"/>
            <a:ext cx="5436096" cy="577081"/>
          </a:xfrm>
          <a:prstGeom prst="rect">
            <a:avLst/>
          </a:prstGeom>
        </p:spPr>
        <p:txBody>
          <a:bodyPr wrap="square">
            <a:spAutoFit/>
          </a:bodyPr>
          <a:lstStyle/>
          <a:p>
            <a:pPr defTabSz="685800"/>
            <a:r>
              <a:rPr lang="en-US" altLang="zh-CN" sz="1050" dirty="0">
                <a:solidFill>
                  <a:prstClr val="black"/>
                </a:solidFill>
                <a:latin typeface="微软雅黑" panose="020B0503020204020204" pitchFamily="34" charset="-122"/>
                <a:ea typeface="微软雅黑" panose="020B0503020204020204" pitchFamily="34" charset="-122"/>
              </a:rPr>
              <a:t>[3] 《</a:t>
            </a:r>
            <a:r>
              <a:rPr lang="zh-CN" altLang="en-US" sz="1050" dirty="0">
                <a:solidFill>
                  <a:prstClr val="black"/>
                </a:solidFill>
                <a:latin typeface="微软雅黑" panose="020B0503020204020204" pitchFamily="34" charset="-122"/>
                <a:ea typeface="微软雅黑" panose="020B0503020204020204" pitchFamily="34" charset="-122"/>
              </a:rPr>
              <a:t>上海全面推进城市数字化转型“十四五”规划</a:t>
            </a:r>
            <a:r>
              <a:rPr lang="en-US" altLang="zh-CN" sz="1050" dirty="0">
                <a:solidFill>
                  <a:prstClr val="black"/>
                </a:solidFill>
                <a:latin typeface="微软雅黑" panose="020B0503020204020204" pitchFamily="34" charset="-122"/>
                <a:ea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rPr>
              <a:t>，上海市人民政府</a:t>
            </a:r>
            <a:endParaRPr lang="en-US" altLang="zh-CN" sz="1050" dirty="0">
              <a:solidFill>
                <a:prstClr val="black"/>
              </a:solidFill>
              <a:latin typeface="微软雅黑" panose="020B0503020204020204" pitchFamily="34" charset="-122"/>
              <a:ea typeface="微软雅黑" panose="020B0503020204020204" pitchFamily="34" charset="-122"/>
            </a:endParaRPr>
          </a:p>
          <a:p>
            <a:pPr defTabSz="685800"/>
            <a:r>
              <a:rPr lang="en-US" altLang="zh-CN" sz="1050" dirty="0">
                <a:solidFill>
                  <a:prstClr val="black"/>
                </a:solidFill>
                <a:latin typeface="微软雅黑" panose="020B0503020204020204" pitchFamily="34" charset="-122"/>
                <a:ea typeface="微软雅黑" panose="020B0503020204020204" pitchFamily="34" charset="-122"/>
              </a:rPr>
              <a:t>[4]</a:t>
            </a:r>
            <a:r>
              <a:rPr lang="zh-CN" altLang="en-US" sz="1050" dirty="0">
                <a:solidFill>
                  <a:prstClr val="black"/>
                </a:solidFill>
                <a:latin typeface="微软雅黑" panose="020B0503020204020204" pitchFamily="34" charset="-122"/>
                <a:ea typeface="微软雅黑" panose="020B0503020204020204" pitchFamily="34" charset="-122"/>
              </a:rPr>
              <a:t> </a:t>
            </a:r>
            <a:r>
              <a:rPr lang="en-US" altLang="zh-CN" sz="1050" dirty="0">
                <a:solidFill>
                  <a:prstClr val="black"/>
                </a:solidFill>
                <a:latin typeface="微软雅黑" panose="020B0503020204020204" pitchFamily="34" charset="-122"/>
                <a:ea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rPr>
              <a:t>上海市建设具有全球影响力的科创中心“十四五”规划</a:t>
            </a:r>
            <a:r>
              <a:rPr lang="en-US" altLang="zh-CN" sz="1050" dirty="0">
                <a:solidFill>
                  <a:prstClr val="black"/>
                </a:solidFill>
                <a:latin typeface="微软雅黑" panose="020B0503020204020204" pitchFamily="34" charset="-122"/>
                <a:ea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rPr>
              <a:t>，上海市人民政府</a:t>
            </a:r>
            <a:endParaRPr lang="en-US" altLang="zh-CN" sz="1050" dirty="0">
              <a:solidFill>
                <a:prstClr val="black"/>
              </a:solidFill>
              <a:latin typeface="微软雅黑" panose="020B0503020204020204" pitchFamily="34" charset="-122"/>
              <a:ea typeface="微软雅黑" panose="020B0503020204020204" pitchFamily="34" charset="-122"/>
            </a:endParaRPr>
          </a:p>
          <a:p>
            <a:pPr defTabSz="685800"/>
            <a:endParaRPr lang="en-US" altLang="zh-CN" sz="1050" dirty="0">
              <a:solidFill>
                <a:prstClr val="black"/>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6"/>
          <a:stretch>
            <a:fillRect/>
          </a:stretch>
        </p:blipFill>
        <p:spPr>
          <a:xfrm>
            <a:off x="6930024" y="791504"/>
            <a:ext cx="2122497" cy="1676594"/>
          </a:xfrm>
          <a:prstGeom prst="rect">
            <a:avLst/>
          </a:prstGeom>
        </p:spPr>
      </p:pic>
      <p:sp>
        <p:nvSpPr>
          <p:cNvPr id="27" name="矩形 26"/>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国家发展需求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6628B5D5-1454-4B83-83CB-AA4CDDB1394E}" type="slidenum">
              <a:rPr lang="zh-CN" altLang="en-US" smtClean="0"/>
              <a:t>6</a:t>
            </a:fld>
            <a:endParaRPr lang="zh-CN" altLang="en-US"/>
          </a:p>
        </p:txBody>
      </p:sp>
      <p:sp>
        <p:nvSpPr>
          <p:cNvPr id="7" name="圆角矩形 6"/>
          <p:cNvSpPr/>
          <p:nvPr>
            <p:custDataLst>
              <p:tags r:id="rId1"/>
            </p:custDataLst>
          </p:nvPr>
        </p:nvSpPr>
        <p:spPr>
          <a:xfrm>
            <a:off x="4886960" y="2585167"/>
            <a:ext cx="3799840" cy="1892317"/>
          </a:xfrm>
          <a:prstGeom prst="roundRect">
            <a:avLst>
              <a:gd name="adj" fmla="val 7013"/>
            </a:avLst>
          </a:prstGeom>
          <a:noFill/>
          <a:ln>
            <a:solidFill>
              <a:srgbClr val="0069B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2"/>
            </p:custDataLst>
          </p:nvPr>
        </p:nvPicPr>
        <p:blipFill>
          <a:blip r:embed="rId5"/>
          <a:stretch>
            <a:fillRect/>
          </a:stretch>
        </p:blipFill>
        <p:spPr>
          <a:xfrm>
            <a:off x="317593" y="883285"/>
            <a:ext cx="3377565" cy="2937510"/>
          </a:xfrm>
          <a:prstGeom prst="rect">
            <a:avLst/>
          </a:prstGeom>
        </p:spPr>
      </p:pic>
      <p:sp>
        <p:nvSpPr>
          <p:cNvPr id="9" name="文本框 8"/>
          <p:cNvSpPr txBox="1"/>
          <p:nvPr/>
        </p:nvSpPr>
        <p:spPr>
          <a:xfrm>
            <a:off x="-189869" y="3837901"/>
            <a:ext cx="4392488" cy="646331"/>
          </a:xfrm>
          <a:prstGeom prst="rect">
            <a:avLst/>
          </a:prstGeom>
          <a:noFill/>
        </p:spPr>
        <p:txBody>
          <a:bodyPr wrap="square" rtlCol="0" anchor="t">
            <a:spAutoFit/>
          </a:bodyPr>
          <a:lstStyle/>
          <a:p>
            <a:pPr algn="ctr"/>
            <a:r>
              <a:rPr lang="zh-CN" altLang="en-US" sz="1800" b="1" dirty="0">
                <a:latin typeface="微软雅黑" panose="020B0503020204020204" pitchFamily="34" charset="-122"/>
                <a:ea typeface="微软雅黑" panose="020B0503020204020204" pitchFamily="34" charset="-122"/>
                <a:cs typeface="Arial" panose="020B0604020202020204" pitchFamily="34" charset="0"/>
              </a:rPr>
              <a:t>国际电信联盟</a:t>
            </a:r>
            <a:r>
              <a:rPr lang="en-US" altLang="zh-CN" sz="1800" b="1" dirty="0">
                <a:latin typeface="微软雅黑" panose="020B0503020204020204" pitchFamily="34" charset="-122"/>
                <a:ea typeface="微软雅黑" panose="020B0503020204020204" pitchFamily="34" charset="-122"/>
                <a:cs typeface="Arial" panose="020B0604020202020204" pitchFamily="34" charset="0"/>
              </a:rPr>
              <a:t>ITU</a:t>
            </a:r>
          </a:p>
          <a:p>
            <a:pPr algn="ctr"/>
            <a:r>
              <a:rPr lang="en-US" altLang="zh-CN" sz="1800" b="1" dirty="0">
                <a:latin typeface="微软雅黑" panose="020B0503020204020204" pitchFamily="34" charset="-122"/>
                <a:ea typeface="微软雅黑" panose="020B0503020204020204" pitchFamily="34" charset="-122"/>
                <a:cs typeface="Arial" panose="020B0604020202020204" pitchFamily="34" charset="0"/>
              </a:rPr>
              <a:t>6G</a:t>
            </a:r>
            <a:r>
              <a:rPr lang="zh-CN" altLang="en-US" sz="1800" b="1" dirty="0">
                <a:latin typeface="微软雅黑" panose="020B0503020204020204" pitchFamily="34" charset="-122"/>
                <a:ea typeface="微软雅黑" panose="020B0503020204020204" pitchFamily="34" charset="-122"/>
                <a:cs typeface="Arial" panose="020B0604020202020204" pitchFamily="34" charset="0"/>
              </a:rPr>
              <a:t>典型场景与设计原则</a:t>
            </a:r>
          </a:p>
        </p:txBody>
      </p:sp>
      <p:sp>
        <p:nvSpPr>
          <p:cNvPr id="10" name="椭圆 9"/>
          <p:cNvSpPr/>
          <p:nvPr/>
        </p:nvSpPr>
        <p:spPr>
          <a:xfrm>
            <a:off x="2171814" y="1730009"/>
            <a:ext cx="1459794" cy="4199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16016" y="926686"/>
            <a:ext cx="5408825" cy="400110"/>
          </a:xfrm>
          <a:prstGeom prst="rect">
            <a:avLst/>
          </a:prstGeom>
        </p:spPr>
        <p:txBody>
          <a:bodyPr wrap="square">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6G</a:t>
            </a:r>
            <a:r>
              <a:rPr lang="zh-CN" altLang="en-US" sz="2000" b="1" dirty="0">
                <a:solidFill>
                  <a:srgbClr val="C00000"/>
                </a:solidFill>
                <a:latin typeface="微软雅黑" panose="020B0503020204020204" pitchFamily="34" charset="-122"/>
                <a:ea typeface="微软雅黑" panose="020B0503020204020204" pitchFamily="34" charset="-122"/>
              </a:rPr>
              <a:t>技术</a:t>
            </a:r>
            <a:r>
              <a:rPr lang="zh-CN"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发展</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愿景达成全球共识</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4" name="圆角右箭头 13"/>
          <p:cNvSpPr/>
          <p:nvPr/>
        </p:nvSpPr>
        <p:spPr>
          <a:xfrm rot="5400000">
            <a:off x="4681071" y="448573"/>
            <a:ext cx="1112456" cy="3277914"/>
          </a:xfrm>
          <a:prstGeom prst="bentArrow">
            <a:avLst>
              <a:gd name="adj1" fmla="val 20814"/>
              <a:gd name="adj2" fmla="val 25923"/>
              <a:gd name="adj3" fmla="val 28696"/>
              <a:gd name="adj4" fmla="val 16682"/>
            </a:avLst>
          </a:prstGeom>
          <a:solidFill>
            <a:srgbClr val="558ED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5" name="圆角矩形 65"/>
          <p:cNvSpPr/>
          <p:nvPr/>
        </p:nvSpPr>
        <p:spPr>
          <a:xfrm>
            <a:off x="5279104" y="3363838"/>
            <a:ext cx="2854549" cy="404298"/>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mn-ea"/>
              </a:rPr>
              <a:t>通信与</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sym typeface="+mn-ea"/>
              </a:rPr>
              <a:t>AI</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mn-ea"/>
              </a:rPr>
              <a:t>一体化</a:t>
            </a:r>
          </a:p>
        </p:txBody>
      </p:sp>
      <p:sp>
        <p:nvSpPr>
          <p:cNvPr id="19"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顺应</a:t>
            </a:r>
            <a:r>
              <a:rPr lang="en-US" altLang="zh-CN" sz="2000" b="1" dirty="0">
                <a:solidFill>
                  <a:schemeClr val="bg1"/>
                </a:solidFill>
                <a:latin typeface="微软雅黑" panose="020B0503020204020204" pitchFamily="34" charset="-122"/>
                <a:ea typeface="微软雅黑" panose="020B0503020204020204" pitchFamily="34" charset="-122"/>
              </a:rPr>
              <a:t>6G</a:t>
            </a:r>
            <a:r>
              <a:rPr lang="zh-CN" altLang="en-US" sz="2000" b="1" dirty="0">
                <a:solidFill>
                  <a:schemeClr val="bg1"/>
                </a:solidFill>
                <a:latin typeface="微软雅黑" panose="020B0503020204020204" pitchFamily="34" charset="-122"/>
                <a:ea typeface="微软雅黑" panose="020B0503020204020204" pitchFamily="34" charset="-122"/>
              </a:rPr>
              <a:t>国际主流发展趋势，聚焦</a:t>
            </a:r>
            <a:r>
              <a:rPr lang="zh-CN" altLang="en-US" sz="2000" b="1" dirty="0">
                <a:solidFill>
                  <a:srgbClr val="FFC000"/>
                </a:solidFill>
                <a:latin typeface="微软雅黑" panose="020B0503020204020204" pitchFamily="34" charset="-122"/>
                <a:ea typeface="微软雅黑" panose="020B0503020204020204" pitchFamily="34" charset="-122"/>
              </a:rPr>
              <a:t>通信</a:t>
            </a:r>
            <a:r>
              <a:rPr lang="en-US" altLang="zh-CN" sz="2000" b="1" dirty="0">
                <a:solidFill>
                  <a:srgbClr val="FFC000"/>
                </a:solidFill>
                <a:latin typeface="微软雅黑" panose="020B0503020204020204" pitchFamily="34" charset="-122"/>
                <a:ea typeface="微软雅黑" panose="020B0503020204020204" pitchFamily="34" charset="-122"/>
              </a:rPr>
              <a:t>AI</a:t>
            </a:r>
            <a:r>
              <a:rPr lang="zh-CN" altLang="en-US" sz="2000" b="1" dirty="0">
                <a:solidFill>
                  <a:srgbClr val="FFC000"/>
                </a:solidFill>
                <a:latin typeface="微软雅黑" panose="020B0503020204020204" pitchFamily="34" charset="-122"/>
                <a:ea typeface="微软雅黑" panose="020B0503020204020204" pitchFamily="34" charset="-122"/>
              </a:rPr>
              <a:t>一体化</a:t>
            </a:r>
          </a:p>
        </p:txBody>
      </p:sp>
      <p:sp>
        <p:nvSpPr>
          <p:cNvPr id="16" name="文本框 15"/>
          <p:cNvSpPr txBox="1"/>
          <p:nvPr/>
        </p:nvSpPr>
        <p:spPr>
          <a:xfrm>
            <a:off x="6706378" y="2837346"/>
            <a:ext cx="1475184" cy="369332"/>
          </a:xfrm>
          <a:prstGeom prst="rect">
            <a:avLst/>
          </a:prstGeom>
          <a:noFill/>
        </p:spPr>
        <p:txBody>
          <a:bodyPr wrap="square" rtlCol="0">
            <a:spAutoFit/>
          </a:bodyPr>
          <a:lstStyle/>
          <a:p>
            <a:r>
              <a:rPr lang="en-US" altLang="zh-CN" sz="1800" b="1" dirty="0"/>
              <a:t>Network</a:t>
            </a:r>
          </a:p>
        </p:txBody>
      </p:sp>
      <p:pic>
        <p:nvPicPr>
          <p:cNvPr id="17" name="图片 16" descr="地球"/>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8522" y="2706792"/>
            <a:ext cx="492618" cy="492618"/>
          </a:xfrm>
          <a:prstGeom prst="rect">
            <a:avLst/>
          </a:prstGeom>
        </p:spPr>
      </p:pic>
      <p:sp>
        <p:nvSpPr>
          <p:cNvPr id="24" name="文本框 23"/>
          <p:cNvSpPr txBox="1"/>
          <p:nvPr/>
        </p:nvSpPr>
        <p:spPr>
          <a:xfrm>
            <a:off x="7076662" y="4000586"/>
            <a:ext cx="1079500" cy="369332"/>
          </a:xfrm>
          <a:prstGeom prst="rect">
            <a:avLst/>
          </a:prstGeom>
          <a:noFill/>
        </p:spPr>
        <p:txBody>
          <a:bodyPr wrap="square" rtlCol="0">
            <a:spAutoFit/>
          </a:bodyPr>
          <a:lstStyle/>
          <a:p>
            <a:r>
              <a:rPr lang="en-US" altLang="zh-CN" sz="1800" b="1" dirty="0"/>
              <a:t>AI</a:t>
            </a:r>
          </a:p>
        </p:txBody>
      </p:sp>
      <p:pic>
        <p:nvPicPr>
          <p:cNvPr id="25" name="图片 24" descr="AI技术"/>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9874" y="3932564"/>
            <a:ext cx="523875" cy="523875"/>
          </a:xfrm>
          <a:prstGeom prst="rect">
            <a:avLst/>
          </a:prstGeom>
        </p:spPr>
      </p:pic>
      <p:sp>
        <p:nvSpPr>
          <p:cNvPr id="26" name="矩形 25"/>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行业发展指导</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35"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b="1" dirty="0">
                <a:solidFill>
                  <a:prstClr val="white"/>
                </a:solidFill>
                <a:latin typeface="Arial" panose="020B0604020202020204" pitchFamily="34" charset="0"/>
                <a:ea typeface="微软雅黑" panose="020B0503020204020204" pitchFamily="34" charset="-122"/>
              </a:rPr>
              <a:t>Net4AI</a:t>
            </a:r>
            <a:r>
              <a:rPr lang="zh-CN" altLang="en-US" sz="2000" b="1" dirty="0">
                <a:solidFill>
                  <a:srgbClr val="FFC808"/>
                </a:solidFill>
                <a:latin typeface="Arial" panose="020B0604020202020204" pitchFamily="34" charset="0"/>
                <a:ea typeface="微软雅黑" panose="020B0503020204020204" pitchFamily="34" charset="-122"/>
              </a:rPr>
              <a:t>相对滞后</a:t>
            </a:r>
            <a:r>
              <a:rPr lang="zh-CN" altLang="en-US" sz="2000" b="1" dirty="0">
                <a:solidFill>
                  <a:prstClr val="white"/>
                </a:solidFill>
                <a:latin typeface="Arial" panose="020B0604020202020204" pitchFamily="34" charset="0"/>
                <a:ea typeface="微软雅黑" panose="020B0503020204020204" pitchFamily="34" charset="-122"/>
              </a:rPr>
              <a:t>的研究进度与其</a:t>
            </a:r>
            <a:r>
              <a:rPr lang="zh-CN" altLang="en-US" sz="2000" b="1" dirty="0">
                <a:solidFill>
                  <a:srgbClr val="FFC808"/>
                </a:solidFill>
                <a:latin typeface="Arial" panose="020B0604020202020204" pitchFamily="34" charset="0"/>
                <a:ea typeface="微软雅黑" panose="020B0503020204020204" pitchFamily="34" charset="-122"/>
              </a:rPr>
              <a:t>迫切发展需求</a:t>
            </a:r>
            <a:r>
              <a:rPr lang="zh-CN" altLang="en-US" sz="2000" b="1" dirty="0">
                <a:solidFill>
                  <a:prstClr val="white"/>
                </a:solidFill>
                <a:latin typeface="Arial" panose="020B0604020202020204" pitchFamily="34" charset="0"/>
                <a:ea typeface="微软雅黑" panose="020B0503020204020204" pitchFamily="34" charset="-122"/>
              </a:rPr>
              <a:t>形成矛盾</a:t>
            </a:r>
            <a:r>
              <a:rPr lang="en-US" altLang="zh-CN" sz="2000" b="1" baseline="30000" dirty="0">
                <a:solidFill>
                  <a:prstClr val="white"/>
                </a:solidFill>
                <a:latin typeface="微软雅黑" panose="020B0503020204020204" pitchFamily="34" charset="-122"/>
                <a:ea typeface="微软雅黑" panose="020B0503020204020204" pitchFamily="34" charset="-122"/>
                <a:sym typeface="+mn-ea"/>
              </a:rPr>
              <a:t>[1-4]</a:t>
            </a:r>
            <a:endParaRPr lang="en-US" sz="2000" b="1" dirty="0">
              <a:solidFill>
                <a:prstClr val="white"/>
              </a:solidFill>
              <a:latin typeface="Arial" panose="020B0604020202020204" pitchFamily="34" charset="0"/>
              <a:ea typeface="微软雅黑" panose="020B0503020204020204" pitchFamily="34" charset="-122"/>
            </a:endParaRPr>
          </a:p>
        </p:txBody>
      </p:sp>
      <p:sp>
        <p:nvSpPr>
          <p:cNvPr id="36" name="文本框 35"/>
          <p:cNvSpPr txBox="1"/>
          <p:nvPr/>
        </p:nvSpPr>
        <p:spPr>
          <a:xfrm>
            <a:off x="539552" y="2328317"/>
            <a:ext cx="1079500" cy="338554"/>
          </a:xfrm>
          <a:prstGeom prst="rect">
            <a:avLst/>
          </a:prstGeom>
          <a:noFill/>
        </p:spPr>
        <p:txBody>
          <a:bodyPr wrap="square" rtlCol="0">
            <a:spAutoFit/>
          </a:bodyPr>
          <a:lstStyle/>
          <a:p>
            <a:r>
              <a:rPr lang="en-US" altLang="zh-CN" sz="1600" b="1" dirty="0"/>
              <a:t>Network</a:t>
            </a:r>
          </a:p>
        </p:txBody>
      </p:sp>
      <p:pic>
        <p:nvPicPr>
          <p:cNvPr id="37" name="图片 36" descr="地球"/>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376" y="1509016"/>
            <a:ext cx="786271" cy="786271"/>
          </a:xfrm>
          <a:prstGeom prst="rect">
            <a:avLst/>
          </a:prstGeom>
        </p:spPr>
      </p:pic>
      <p:sp>
        <p:nvSpPr>
          <p:cNvPr id="44" name="下箭头 43"/>
          <p:cNvSpPr/>
          <p:nvPr/>
        </p:nvSpPr>
        <p:spPr>
          <a:xfrm rot="16200000">
            <a:off x="2202277" y="1657944"/>
            <a:ext cx="265556" cy="612393"/>
          </a:xfrm>
          <a:prstGeom prst="downArrow">
            <a:avLst>
              <a:gd name="adj1" fmla="val 36525"/>
              <a:gd name="adj2" fmla="val 74852"/>
            </a:avLst>
          </a:prstGeom>
          <a:noFill/>
          <a:ln>
            <a:gradFill>
              <a:gsLst>
                <a:gs pos="0">
                  <a:srgbClr val="26B9F1"/>
                </a:gs>
                <a:gs pos="100000">
                  <a:srgbClr val="656CEF"/>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4" name="图片 53" descr="AI技术"/>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8109" y="1471675"/>
            <a:ext cx="875919" cy="875919"/>
          </a:xfrm>
          <a:prstGeom prst="rect">
            <a:avLst/>
          </a:prstGeom>
        </p:spPr>
      </p:pic>
      <p:sp>
        <p:nvSpPr>
          <p:cNvPr id="55" name="矩形 54"/>
          <p:cNvSpPr/>
          <p:nvPr/>
        </p:nvSpPr>
        <p:spPr>
          <a:xfrm>
            <a:off x="350047" y="3733096"/>
            <a:ext cx="3970020" cy="279857"/>
          </a:xfrm>
          <a:prstGeom prst="rect">
            <a:avLst/>
          </a:prstGeom>
          <a:noFill/>
          <a:ln>
            <a:solidFill>
              <a:srgbClr val="0069B8">
                <a:alpha val="0"/>
              </a:srgbClr>
            </a:solidFill>
          </a:ln>
          <a:extLst>
            <a:ext uri="{909E8E84-426E-40DD-AFC4-6F175D3DCCD1}">
              <a14:hiddenFill xmlns:a14="http://schemas.microsoft.com/office/drawing/2010/main">
                <a:solidFill>
                  <a:srgbClr val="0069B8"/>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rgbClr val="00B050"/>
                </a:solidFill>
              </a:rPr>
              <a:t>AI4Net</a:t>
            </a:r>
            <a:r>
              <a:rPr lang="zh-CN" altLang="en-US" b="1" dirty="0">
                <a:solidFill>
                  <a:srgbClr val="00B050"/>
                </a:solidFill>
              </a:rPr>
              <a:t>概念提出较早，研究已较为深入</a:t>
            </a:r>
          </a:p>
        </p:txBody>
      </p:sp>
      <p:sp>
        <p:nvSpPr>
          <p:cNvPr id="56" name="矩形 55"/>
          <p:cNvSpPr/>
          <p:nvPr/>
        </p:nvSpPr>
        <p:spPr>
          <a:xfrm>
            <a:off x="965380" y="2915575"/>
            <a:ext cx="2681877" cy="632907"/>
          </a:xfrm>
          <a:prstGeom prst="rect">
            <a:avLst/>
          </a:prstGeom>
          <a:noFill/>
          <a:ln>
            <a:solidFill>
              <a:srgbClr val="0069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dirty="0">
                <a:solidFill>
                  <a:schemeClr val="tx1"/>
                </a:solidFill>
              </a:rPr>
              <a:t>广泛利用</a:t>
            </a:r>
            <a:r>
              <a:rPr lang="en-US" altLang="zh-CN" b="1" dirty="0">
                <a:solidFill>
                  <a:schemeClr val="tx1"/>
                </a:solidFill>
              </a:rPr>
              <a:t>AI</a:t>
            </a:r>
            <a:r>
              <a:rPr lang="zh-CN" altLang="en-US" b="1" dirty="0">
                <a:solidFill>
                  <a:schemeClr val="tx1"/>
                </a:solidFill>
              </a:rPr>
              <a:t>能力解</a:t>
            </a:r>
          </a:p>
          <a:p>
            <a:pPr algn="ctr"/>
            <a:r>
              <a:rPr lang="zh-CN" altLang="en-US" b="1" dirty="0">
                <a:solidFill>
                  <a:schemeClr val="tx1"/>
                </a:solidFill>
              </a:rPr>
              <a:t>决通信系统问题</a:t>
            </a:r>
          </a:p>
        </p:txBody>
      </p:sp>
      <p:sp>
        <p:nvSpPr>
          <p:cNvPr id="57" name="矩形 56"/>
          <p:cNvSpPr/>
          <p:nvPr/>
        </p:nvSpPr>
        <p:spPr>
          <a:xfrm>
            <a:off x="319087" y="870903"/>
            <a:ext cx="3974465" cy="273050"/>
          </a:xfrm>
          <a:prstGeom prst="rect">
            <a:avLst/>
          </a:prstGeom>
          <a:solidFill>
            <a:srgbClr val="0069B8"/>
          </a:solidFill>
          <a:ln>
            <a:solidFill>
              <a:srgbClr val="0069B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AI for Network </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AI4Net)</a:t>
            </a:r>
          </a:p>
        </p:txBody>
      </p:sp>
      <p:sp>
        <p:nvSpPr>
          <p:cNvPr id="58" name="圆角矩形 57"/>
          <p:cNvSpPr/>
          <p:nvPr/>
        </p:nvSpPr>
        <p:spPr>
          <a:xfrm>
            <a:off x="227330" y="1295083"/>
            <a:ext cx="4182745" cy="2817812"/>
          </a:xfrm>
          <a:prstGeom prst="roundRect">
            <a:avLst>
              <a:gd name="adj" fmla="val 3280"/>
            </a:avLst>
          </a:prstGeom>
          <a:noFill/>
          <a:ln>
            <a:solidFill>
              <a:srgbClr val="0069B8"/>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矩形 61"/>
          <p:cNvSpPr/>
          <p:nvPr/>
        </p:nvSpPr>
        <p:spPr>
          <a:xfrm>
            <a:off x="4922837" y="3677142"/>
            <a:ext cx="3970020" cy="365071"/>
          </a:xfrm>
          <a:prstGeom prst="rect">
            <a:avLst/>
          </a:prstGeom>
          <a:noFill/>
          <a:ln>
            <a:solidFill>
              <a:srgbClr val="0069B8">
                <a:alpha val="0"/>
              </a:srgbClr>
            </a:solidFill>
          </a:ln>
          <a:extLst>
            <a:ext uri="{909E8E84-426E-40DD-AFC4-6F175D3DCCD1}">
              <a14:hiddenFill xmlns:a14="http://schemas.microsoft.com/office/drawing/2010/main">
                <a:solidFill>
                  <a:srgbClr val="0069B8"/>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rgbClr val="C00000"/>
                </a:solidFill>
                <a:latin typeface="Arial" panose="020B0604020202020204" pitchFamily="34" charset="0"/>
                <a:cs typeface="Arial" panose="020B0604020202020204" pitchFamily="34" charset="0"/>
                <a:sym typeface="+mn-ea"/>
              </a:rPr>
              <a:t>Net4AI</a:t>
            </a:r>
            <a:r>
              <a:rPr lang="zh-CN" altLang="en-US" b="1" dirty="0">
                <a:solidFill>
                  <a:srgbClr val="C00000"/>
                </a:solidFill>
                <a:latin typeface="Arial" panose="020B0604020202020204" pitchFamily="34" charset="0"/>
                <a:cs typeface="Arial" panose="020B0604020202020204" pitchFamily="34" charset="0"/>
                <a:sym typeface="+mn-ea"/>
              </a:rPr>
              <a:t>是</a:t>
            </a:r>
            <a:r>
              <a:rPr lang="en-US" altLang="zh-CN" b="1">
                <a:solidFill>
                  <a:srgbClr val="C00000"/>
                </a:solidFill>
                <a:latin typeface="Arial" panose="020B0604020202020204" pitchFamily="34" charset="0"/>
                <a:cs typeface="Arial" panose="020B0604020202020204" pitchFamily="34" charset="0"/>
                <a:sym typeface="+mn-ea"/>
              </a:rPr>
              <a:t>6G</a:t>
            </a:r>
            <a:r>
              <a:rPr lang="zh-CN" altLang="en-US" b="1">
                <a:solidFill>
                  <a:srgbClr val="C00000"/>
                </a:solidFill>
                <a:latin typeface="Arial" panose="020B0604020202020204" pitchFamily="34" charset="0"/>
                <a:cs typeface="Arial" panose="020B0604020202020204" pitchFamily="34" charset="0"/>
                <a:sym typeface="+mn-ea"/>
              </a:rPr>
              <a:t>涌现的</a:t>
            </a:r>
            <a:r>
              <a:rPr lang="zh-CN" altLang="en-US" b="1" dirty="0">
                <a:solidFill>
                  <a:srgbClr val="C00000"/>
                </a:solidFill>
                <a:latin typeface="Arial" panose="020B0604020202020204" pitchFamily="34" charset="0"/>
                <a:cs typeface="Arial" panose="020B0604020202020204" pitchFamily="34" charset="0"/>
                <a:sym typeface="+mn-ea"/>
              </a:rPr>
              <a:t>新概念，研究相对滞后</a:t>
            </a:r>
          </a:p>
        </p:txBody>
      </p:sp>
      <p:sp>
        <p:nvSpPr>
          <p:cNvPr id="63" name="矩形 62"/>
          <p:cNvSpPr/>
          <p:nvPr/>
        </p:nvSpPr>
        <p:spPr>
          <a:xfrm>
            <a:off x="5526875" y="2899173"/>
            <a:ext cx="2664296" cy="649309"/>
          </a:xfrm>
          <a:prstGeom prst="rect">
            <a:avLst/>
          </a:prstGeom>
          <a:noFill/>
          <a:ln>
            <a:solidFill>
              <a:srgbClr val="0069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rPr>
              <a:t>Network</a:t>
            </a:r>
            <a:r>
              <a:rPr lang="zh-CN" altLang="en-US" b="1" dirty="0">
                <a:solidFill>
                  <a:schemeClr val="tx1"/>
                </a:solidFill>
              </a:rPr>
              <a:t>支撑实现</a:t>
            </a:r>
            <a:r>
              <a:rPr lang="en-US" altLang="zh-CN" b="1" dirty="0">
                <a:solidFill>
                  <a:schemeClr val="tx1"/>
                </a:solidFill>
              </a:rPr>
              <a:t>AI</a:t>
            </a:r>
            <a:r>
              <a:rPr lang="zh-CN" altLang="en-US" b="1" dirty="0">
                <a:solidFill>
                  <a:schemeClr val="tx1"/>
                </a:solidFill>
              </a:rPr>
              <a:t>性能提升</a:t>
            </a:r>
            <a:endParaRPr lang="en-US" altLang="zh-CN" b="1" dirty="0">
              <a:solidFill>
                <a:schemeClr val="tx1"/>
              </a:solidFill>
            </a:endParaRPr>
          </a:p>
          <a:p>
            <a:pPr algn="ctr"/>
            <a:r>
              <a:rPr lang="zh-CN" altLang="en-US" b="1" dirty="0">
                <a:solidFill>
                  <a:schemeClr val="tx1"/>
                </a:solidFill>
              </a:rPr>
              <a:t>和泛在普惠智能</a:t>
            </a:r>
          </a:p>
        </p:txBody>
      </p:sp>
      <p:sp>
        <p:nvSpPr>
          <p:cNvPr id="64" name="矩形 63"/>
          <p:cNvSpPr/>
          <p:nvPr/>
        </p:nvSpPr>
        <p:spPr>
          <a:xfrm>
            <a:off x="4833923" y="868992"/>
            <a:ext cx="3974465" cy="273050"/>
          </a:xfrm>
          <a:prstGeom prst="rect">
            <a:avLst/>
          </a:prstGeom>
          <a:solidFill>
            <a:srgbClr val="0069B8"/>
          </a:solidFill>
          <a:ln>
            <a:solidFill>
              <a:srgbClr val="0069B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 Network </a:t>
            </a:r>
            <a:r>
              <a:rPr lang="en-US" altLang="zh-CN" b="1" dirty="0">
                <a:latin typeface="Arial" panose="020B0604020202020204" pitchFamily="34" charset="0"/>
                <a:cs typeface="Arial" panose="020B0604020202020204" pitchFamily="34" charset="0"/>
                <a:sym typeface="+mn-ea"/>
              </a:rPr>
              <a:t> for AI</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Net4AI)</a:t>
            </a:r>
          </a:p>
        </p:txBody>
      </p:sp>
      <p:sp>
        <p:nvSpPr>
          <p:cNvPr id="65" name="圆角矩形 64"/>
          <p:cNvSpPr/>
          <p:nvPr/>
        </p:nvSpPr>
        <p:spPr>
          <a:xfrm>
            <a:off x="4816475" y="1295082"/>
            <a:ext cx="4182745" cy="2817813"/>
          </a:xfrm>
          <a:prstGeom prst="roundRect">
            <a:avLst>
              <a:gd name="adj" fmla="val 4051"/>
            </a:avLst>
          </a:prstGeom>
          <a:noFill/>
          <a:ln>
            <a:solidFill>
              <a:srgbClr val="0069B8"/>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文本框 68"/>
          <p:cNvSpPr txBox="1"/>
          <p:nvPr/>
        </p:nvSpPr>
        <p:spPr>
          <a:xfrm>
            <a:off x="323215" y="4164965"/>
            <a:ext cx="3966210" cy="398780"/>
          </a:xfrm>
          <a:prstGeom prst="rect">
            <a:avLst/>
          </a:prstGeom>
          <a:noFill/>
        </p:spPr>
        <p:txBody>
          <a:bodyPr wrap="square" rtlCol="0">
            <a:spAutoFit/>
          </a:bodyPr>
          <a:lstStyle/>
          <a:p>
            <a:r>
              <a:rPr lang="en-US" altLang="zh-CN" sz="1000"/>
              <a:t>[1] </a:t>
            </a:r>
            <a:r>
              <a:rPr lang="en-US" altLang="zh-CN" sz="1000">
                <a:sym typeface="+mn-ea"/>
              </a:rPr>
              <a:t>无线AI技术研究报告</a:t>
            </a:r>
            <a:r>
              <a:rPr lang="zh-CN" altLang="en-US" sz="1000"/>
              <a:t>，</a:t>
            </a:r>
            <a:r>
              <a:rPr lang="en-US" altLang="zh-CN" sz="1000"/>
              <a:t>IMT2030 6G</a:t>
            </a:r>
            <a:r>
              <a:rPr lang="zh-CN" altLang="en-US" sz="1000"/>
              <a:t>推进组，</a:t>
            </a:r>
            <a:r>
              <a:rPr lang="en-US" altLang="zh-CN" sz="1000"/>
              <a:t>2022</a:t>
            </a:r>
          </a:p>
          <a:p>
            <a:r>
              <a:rPr lang="en-US" altLang="zh-CN" sz="1000">
                <a:sym typeface="+mn-ea"/>
              </a:rPr>
              <a:t>[2] 6G AI即服务(Alaas)需求研究</a:t>
            </a:r>
            <a:r>
              <a:rPr lang="zh-CN" altLang="en-US" sz="1000">
                <a:sym typeface="+mn-ea"/>
              </a:rPr>
              <a:t>，</a:t>
            </a:r>
            <a:r>
              <a:rPr lang="en-US" altLang="zh-CN" sz="1000">
                <a:sym typeface="+mn-ea"/>
              </a:rPr>
              <a:t>IMT2030 6G</a:t>
            </a:r>
            <a:r>
              <a:rPr lang="zh-CN" altLang="en-US" sz="1000">
                <a:sym typeface="+mn-ea"/>
              </a:rPr>
              <a:t>推进组，</a:t>
            </a:r>
            <a:r>
              <a:rPr lang="en-US" altLang="zh-CN" sz="1000">
                <a:sym typeface="+mn-ea"/>
              </a:rPr>
              <a:t>2023   </a:t>
            </a:r>
            <a:r>
              <a:rPr lang="en-US" altLang="zh-CN" sz="1000"/>
              <a:t>                                        </a:t>
            </a:r>
            <a:endParaRPr lang="zh-CN" altLang="en-US" sz="1000">
              <a:sym typeface="+mn-ea"/>
            </a:endParaRPr>
          </a:p>
        </p:txBody>
      </p:sp>
      <p:sp>
        <p:nvSpPr>
          <p:cNvPr id="70" name="文本框 69"/>
          <p:cNvSpPr txBox="1"/>
          <p:nvPr/>
        </p:nvSpPr>
        <p:spPr>
          <a:xfrm>
            <a:off x="5033010" y="4166870"/>
            <a:ext cx="4182745" cy="398780"/>
          </a:xfrm>
          <a:prstGeom prst="rect">
            <a:avLst/>
          </a:prstGeom>
          <a:noFill/>
        </p:spPr>
        <p:txBody>
          <a:bodyPr wrap="square" rtlCol="0">
            <a:spAutoFit/>
          </a:bodyPr>
          <a:lstStyle/>
          <a:p>
            <a:r>
              <a:rPr lang="en-US" altLang="zh-CN" sz="1000" dirty="0">
                <a:sym typeface="+mn-ea"/>
              </a:rPr>
              <a:t>[3] </a:t>
            </a:r>
            <a:r>
              <a:rPr lang="en-US" altLang="zh-CN" sz="1000" dirty="0" err="1">
                <a:sym typeface="+mn-ea"/>
              </a:rPr>
              <a:t>电信业发展蓝皮书</a:t>
            </a:r>
            <a:r>
              <a:rPr lang="en-US" altLang="zh-CN" sz="1000" dirty="0">
                <a:sym typeface="+mn-ea"/>
              </a:rPr>
              <a:t>--</a:t>
            </a:r>
            <a:r>
              <a:rPr lang="en-US" altLang="zh-CN" sz="1000" dirty="0" err="1">
                <a:sym typeface="+mn-ea"/>
              </a:rPr>
              <a:t>智能化发展</a:t>
            </a:r>
            <a:r>
              <a:rPr lang="zh-CN" altLang="en-US" sz="1000" dirty="0">
                <a:sym typeface="+mn-ea"/>
              </a:rPr>
              <a:t>，中国信通院</a:t>
            </a:r>
            <a:r>
              <a:rPr lang="en-US" altLang="zh-CN" sz="1000" dirty="0">
                <a:sym typeface="+mn-ea"/>
              </a:rPr>
              <a:t>,</a:t>
            </a:r>
            <a:r>
              <a:rPr lang="zh-CN" altLang="en-US" sz="1000" dirty="0">
                <a:sym typeface="+mn-ea"/>
              </a:rPr>
              <a:t>等，</a:t>
            </a:r>
            <a:r>
              <a:rPr lang="en-US" altLang="zh-CN" sz="1000" dirty="0">
                <a:sym typeface="+mn-ea"/>
              </a:rPr>
              <a:t>2024 </a:t>
            </a:r>
            <a:r>
              <a:rPr lang="en-US" altLang="zh-CN" sz="1000" dirty="0"/>
              <a:t>                                    </a:t>
            </a:r>
          </a:p>
          <a:p>
            <a:r>
              <a:rPr lang="en-US" altLang="zh-CN" sz="1000" dirty="0"/>
              <a:t>[4] </a:t>
            </a:r>
            <a:r>
              <a:rPr lang="zh-CN" altLang="en-US" sz="1000" dirty="0">
                <a:sym typeface="+mn-ea"/>
              </a:rPr>
              <a:t>6G网络内生AI技术白皮书，中国移动</a:t>
            </a:r>
            <a:r>
              <a:rPr lang="en-US" altLang="zh-CN" sz="1000" dirty="0">
                <a:sym typeface="+mn-ea"/>
              </a:rPr>
              <a:t>,</a:t>
            </a:r>
            <a:r>
              <a:rPr lang="zh-CN" altLang="en-US" sz="1000" dirty="0">
                <a:sym typeface="+mn-ea"/>
              </a:rPr>
              <a:t>中信科</a:t>
            </a:r>
            <a:r>
              <a:rPr lang="en-US" altLang="zh-CN" sz="1000" dirty="0">
                <a:sym typeface="+mn-ea"/>
              </a:rPr>
              <a:t>,</a:t>
            </a:r>
            <a:r>
              <a:rPr lang="zh-CN" altLang="en-US" sz="1000" dirty="0">
                <a:sym typeface="+mn-ea"/>
              </a:rPr>
              <a:t>中国电信</a:t>
            </a:r>
            <a:r>
              <a:rPr lang="en-US" altLang="zh-CN" sz="1000" dirty="0">
                <a:sym typeface="+mn-ea"/>
              </a:rPr>
              <a:t>,</a:t>
            </a:r>
            <a:r>
              <a:rPr lang="zh-CN" altLang="en-US" sz="1000" dirty="0">
                <a:sym typeface="+mn-ea"/>
              </a:rPr>
              <a:t>等，</a:t>
            </a:r>
            <a:r>
              <a:rPr lang="en-US" altLang="zh-CN" sz="1000" dirty="0">
                <a:sym typeface="+mn-ea"/>
              </a:rPr>
              <a:t>2024                         </a:t>
            </a:r>
            <a:endParaRPr lang="zh-CN" altLang="en-US" sz="1000" dirty="0">
              <a:sym typeface="+mn-ea"/>
            </a:endParaRPr>
          </a:p>
        </p:txBody>
      </p:sp>
      <p:sp>
        <p:nvSpPr>
          <p:cNvPr id="47" name="矩形 46"/>
          <p:cNvSpPr/>
          <p:nvPr/>
        </p:nvSpPr>
        <p:spPr>
          <a:xfrm>
            <a:off x="3438559" y="67272"/>
            <a:ext cx="2316480" cy="52197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社会发展需要</a:t>
            </a:r>
          </a:p>
        </p:txBody>
      </p:sp>
      <p:sp>
        <p:nvSpPr>
          <p:cNvPr id="31" name="文本框 30"/>
          <p:cNvSpPr txBox="1"/>
          <p:nvPr/>
        </p:nvSpPr>
        <p:spPr>
          <a:xfrm>
            <a:off x="3336008" y="2334796"/>
            <a:ext cx="679973" cy="338554"/>
          </a:xfrm>
          <a:prstGeom prst="rect">
            <a:avLst/>
          </a:prstGeom>
          <a:noFill/>
        </p:spPr>
        <p:txBody>
          <a:bodyPr wrap="square" rtlCol="0">
            <a:spAutoFit/>
          </a:bodyPr>
          <a:lstStyle/>
          <a:p>
            <a:r>
              <a:rPr lang="en-US" altLang="zh-CN" sz="1600" b="1" dirty="0"/>
              <a:t>AI</a:t>
            </a:r>
          </a:p>
        </p:txBody>
      </p:sp>
      <p:pic>
        <p:nvPicPr>
          <p:cNvPr id="39" name="图片 38" descr="AI技术"/>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3350" y="1471675"/>
            <a:ext cx="875919" cy="875919"/>
          </a:xfrm>
          <a:prstGeom prst="rect">
            <a:avLst/>
          </a:prstGeom>
        </p:spPr>
      </p:pic>
      <p:sp>
        <p:nvSpPr>
          <p:cNvPr id="40" name="文本框 39"/>
          <p:cNvSpPr txBox="1"/>
          <p:nvPr/>
        </p:nvSpPr>
        <p:spPr>
          <a:xfrm>
            <a:off x="5396280" y="2328317"/>
            <a:ext cx="679973" cy="338554"/>
          </a:xfrm>
          <a:prstGeom prst="rect">
            <a:avLst/>
          </a:prstGeom>
          <a:noFill/>
        </p:spPr>
        <p:txBody>
          <a:bodyPr wrap="square" rtlCol="0">
            <a:spAutoFit/>
          </a:bodyPr>
          <a:lstStyle/>
          <a:p>
            <a:r>
              <a:rPr lang="en-US" altLang="zh-CN" sz="1600" b="1" dirty="0"/>
              <a:t>AI</a:t>
            </a:r>
          </a:p>
        </p:txBody>
      </p:sp>
      <p:sp>
        <p:nvSpPr>
          <p:cNvPr id="45" name="文本框 44"/>
          <p:cNvSpPr txBox="1"/>
          <p:nvPr/>
        </p:nvSpPr>
        <p:spPr>
          <a:xfrm>
            <a:off x="7618867" y="2325323"/>
            <a:ext cx="1079500" cy="338554"/>
          </a:xfrm>
          <a:prstGeom prst="rect">
            <a:avLst/>
          </a:prstGeom>
          <a:noFill/>
        </p:spPr>
        <p:txBody>
          <a:bodyPr wrap="square" rtlCol="0">
            <a:spAutoFit/>
          </a:bodyPr>
          <a:lstStyle/>
          <a:p>
            <a:r>
              <a:rPr lang="en-US" altLang="zh-CN" sz="1600" b="1" dirty="0"/>
              <a:t>Network</a:t>
            </a:r>
          </a:p>
        </p:txBody>
      </p:sp>
      <p:pic>
        <p:nvPicPr>
          <p:cNvPr id="46" name="图片 45" descr="地球"/>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6691" y="1506022"/>
            <a:ext cx="786271" cy="786271"/>
          </a:xfrm>
          <a:prstGeom prst="rect">
            <a:avLst/>
          </a:prstGeom>
        </p:spPr>
      </p:pic>
      <p:sp>
        <p:nvSpPr>
          <p:cNvPr id="48" name="下箭头 47"/>
          <p:cNvSpPr/>
          <p:nvPr/>
        </p:nvSpPr>
        <p:spPr>
          <a:xfrm rot="16200000">
            <a:off x="6775069" y="1674464"/>
            <a:ext cx="265556" cy="612393"/>
          </a:xfrm>
          <a:prstGeom prst="downArrow">
            <a:avLst>
              <a:gd name="adj1" fmla="val 36525"/>
              <a:gd name="adj2" fmla="val 74852"/>
            </a:avLst>
          </a:prstGeom>
          <a:noFill/>
          <a:ln>
            <a:gradFill>
              <a:gsLst>
                <a:gs pos="100000">
                  <a:srgbClr val="26B9F1"/>
                </a:gs>
                <a:gs pos="0">
                  <a:srgbClr val="656CEF"/>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81558" y="4662986"/>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6232127" y="4690341"/>
            <a:ext cx="309880" cy="306705"/>
          </a:xfrm>
          <a:prstGeom prst="rect">
            <a:avLst/>
          </a:prstGeom>
        </p:spPr>
        <p:txBody>
          <a:bodyPr wrap="none">
            <a:spAutoFit/>
          </a:bodyPr>
          <a:lstStyle/>
          <a:p>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35" name="圆角矩形 65"/>
          <p:cNvSpPr/>
          <p:nvPr/>
        </p:nvSpPr>
        <p:spPr>
          <a:xfrm>
            <a:off x="23624" y="4616963"/>
            <a:ext cx="9097861" cy="504740"/>
          </a:xfrm>
          <a:prstGeom prst="roundRect">
            <a:avLst>
              <a:gd name="adj" fmla="val 1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outerShdw blurRad="88900" dist="127000" dir="3000000" algn="t" rotWithShape="0">
              <a:prstClr val="black">
                <a:alpha val="32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defTabSz="685800"/>
            <a:r>
              <a:rPr lang="zh-CN" altLang="en-US" sz="2000" b="1" dirty="0">
                <a:solidFill>
                  <a:srgbClr val="FFC000"/>
                </a:solidFill>
                <a:latin typeface="Arial" panose="020B0604020202020204" pitchFamily="34" charset="0"/>
                <a:ea typeface="微软雅黑" panose="020B0503020204020204" pitchFamily="34" charset="-122"/>
                <a:sym typeface="+mn-ea"/>
              </a:rPr>
              <a:t>信息中心网络</a:t>
            </a:r>
            <a:r>
              <a:rPr lang="zh-CN" altLang="en-US" sz="2000" b="1" dirty="0">
                <a:latin typeface="Arial" panose="020B0604020202020204" pitchFamily="34" charset="0"/>
                <a:ea typeface="微软雅黑" panose="020B0503020204020204" pitchFamily="34" charset="-122"/>
                <a:sym typeface="+mn-ea"/>
              </a:rPr>
              <a:t>赋能</a:t>
            </a:r>
            <a:r>
              <a:rPr lang="en-US" altLang="zh-CN" sz="2000" b="1" dirty="0">
                <a:latin typeface="Arial" panose="020B0604020202020204" pitchFamily="34" charset="0"/>
                <a:ea typeface="微软雅黑" panose="020B0503020204020204" pitchFamily="34" charset="-122"/>
                <a:sym typeface="+mn-ea"/>
              </a:rPr>
              <a:t>AI</a:t>
            </a:r>
            <a:r>
              <a:rPr lang="zh-CN" altLang="en-US" sz="2000" b="1" dirty="0">
                <a:solidFill>
                  <a:srgbClr val="FFC000"/>
                </a:solidFill>
                <a:latin typeface="Arial" panose="020B0604020202020204" pitchFamily="34" charset="0"/>
                <a:ea typeface="微软雅黑" panose="020B0503020204020204" pitchFamily="34" charset="-122"/>
                <a:sym typeface="+mn-ea"/>
              </a:rPr>
              <a:t>具备天然优势</a:t>
            </a:r>
            <a:r>
              <a:rPr lang="zh-CN" altLang="en-US" sz="2000" b="1" dirty="0">
                <a:solidFill>
                  <a:schemeClr val="bg1"/>
                </a:solidFill>
                <a:latin typeface="Arial" panose="020B0604020202020204" pitchFamily="34" charset="0"/>
                <a:ea typeface="微软雅黑" panose="020B0503020204020204" pitchFamily="34" charset="-122"/>
                <a:sym typeface="+mn-ea"/>
              </a:rPr>
              <a:t>，多项国际标准成功立项</a:t>
            </a:r>
          </a:p>
        </p:txBody>
      </p:sp>
      <p:sp>
        <p:nvSpPr>
          <p:cNvPr id="47" name="矩形 46"/>
          <p:cNvSpPr/>
          <p:nvPr/>
        </p:nvSpPr>
        <p:spPr>
          <a:xfrm>
            <a:off x="1990959" y="67272"/>
            <a:ext cx="5211683" cy="523220"/>
          </a:xfrm>
          <a:prstGeom prst="rect">
            <a:avLst/>
          </a:prstGeom>
        </p:spPr>
        <p:txBody>
          <a:bodyPr wrap="none">
            <a:spAutoFit/>
          </a:bodyPr>
          <a:lstStyle/>
          <a:p>
            <a:pPr algn="ctr" defTabSz="685800"/>
            <a:r>
              <a:rPr lang="zh-CN" altLang="en-US" sz="2800" b="1" dirty="0">
                <a:latin typeface="Arial" panose="020B0604020202020204" pitchFamily="34" charset="0"/>
                <a:ea typeface="微软雅黑" panose="020B0503020204020204" pitchFamily="34" charset="-122"/>
                <a:sym typeface="+mn-ea"/>
              </a:rPr>
              <a:t>信息中心网络赋能</a:t>
            </a:r>
            <a:r>
              <a:rPr lang="en-US" altLang="zh-CN" sz="2800" b="1" dirty="0">
                <a:latin typeface="Arial" panose="020B0604020202020204" pitchFamily="34" charset="0"/>
                <a:ea typeface="微软雅黑" panose="020B0503020204020204" pitchFamily="34" charset="-122"/>
                <a:sym typeface="+mn-ea"/>
              </a:rPr>
              <a:t>AI</a:t>
            </a:r>
            <a:r>
              <a:rPr lang="zh-CN" altLang="en-US" sz="2800" b="1" dirty="0">
                <a:latin typeface="Arial" panose="020B0604020202020204" pitchFamily="34" charset="0"/>
                <a:ea typeface="微软雅黑" panose="020B0503020204020204" pitchFamily="34" charset="-122"/>
                <a:sym typeface="+mn-ea"/>
              </a:rPr>
              <a:t>的天然优势</a:t>
            </a:r>
          </a:p>
        </p:txBody>
      </p:sp>
      <p:grpSp>
        <p:nvGrpSpPr>
          <p:cNvPr id="8" name="组合 7"/>
          <p:cNvGrpSpPr/>
          <p:nvPr/>
        </p:nvGrpSpPr>
        <p:grpSpPr>
          <a:xfrm>
            <a:off x="4711610" y="1236674"/>
            <a:ext cx="4451749" cy="3450965"/>
            <a:chOff x="4742020" y="771551"/>
            <a:chExt cx="4451749" cy="3450965"/>
          </a:xfrm>
        </p:grpSpPr>
        <p:pic>
          <p:nvPicPr>
            <p:cNvPr id="26" name="图片 25"/>
            <p:cNvPicPr>
              <a:picLocks noChangeAspect="1"/>
            </p:cNvPicPr>
            <p:nvPr/>
          </p:nvPicPr>
          <p:blipFill>
            <a:blip r:embed="rId4" cstate="print"/>
            <a:stretch>
              <a:fillRect/>
            </a:stretch>
          </p:blipFill>
          <p:spPr>
            <a:xfrm>
              <a:off x="6913373" y="883161"/>
              <a:ext cx="1822249" cy="1011172"/>
            </a:xfrm>
            <a:prstGeom prst="rect">
              <a:avLst/>
            </a:prstGeom>
            <a:ln>
              <a:noFill/>
            </a:ln>
            <a:effectLst/>
            <a:scene3d>
              <a:camera prst="orthographicFront">
                <a:rot lat="0" lon="0" rev="0"/>
              </a:camera>
              <a:lightRig rig="contrasting" dir="t">
                <a:rot lat="0" lon="0" rev="1500000"/>
              </a:lightRig>
            </a:scene3d>
            <a:sp3d prstMaterial="metal">
              <a:bevelT w="88900" h="88900"/>
            </a:sp3d>
          </p:spPr>
        </p:pic>
        <p:pic>
          <p:nvPicPr>
            <p:cNvPr id="27" name="图片 26"/>
            <p:cNvPicPr/>
            <p:nvPr/>
          </p:nvPicPr>
          <p:blipFill>
            <a:blip r:embed="rId5"/>
            <a:stretch>
              <a:fillRect/>
            </a:stretch>
          </p:blipFill>
          <p:spPr>
            <a:xfrm>
              <a:off x="5285159" y="1916312"/>
              <a:ext cx="1027453" cy="1133230"/>
            </a:xfrm>
            <a:prstGeom prst="rect">
              <a:avLst/>
            </a:prstGeom>
            <a:noFill/>
            <a:ln w="9525">
              <a:noFill/>
            </a:ln>
          </p:spPr>
        </p:pic>
        <p:sp>
          <p:nvSpPr>
            <p:cNvPr id="32" name="矩形 31"/>
            <p:cNvSpPr/>
            <p:nvPr>
              <p:custDataLst>
                <p:tags r:id="rId1"/>
              </p:custDataLst>
            </p:nvPr>
          </p:nvSpPr>
          <p:spPr>
            <a:xfrm>
              <a:off x="4898089" y="3286412"/>
              <a:ext cx="4295680" cy="936104"/>
            </a:xfrm>
            <a:prstGeom prst="rect">
              <a:avLst/>
            </a:prstGeom>
            <a:noFill/>
            <a:effectLst/>
          </p:spPr>
          <p:txBody>
            <a:bodyPr wrap="square" rtlCol="0">
              <a:noAutofit/>
            </a:bodyPr>
            <a:lstStyle/>
            <a:p>
              <a:pPr marL="171450" indent="-171450" defTabSz="914400">
                <a:lnSpc>
                  <a:spcPct val="130000"/>
                </a:lnSpc>
                <a:buFont typeface="Arial" panose="020B0604020202020204" pitchFamily="34" charset="0"/>
                <a:buChar char="•"/>
              </a:pPr>
              <a:r>
                <a:rPr lang="zh-CN" altLang="en-US" sz="1600" b="1" dirty="0">
                  <a:latin typeface="Times New Roman" panose="02020603050405020304"/>
                </a:rPr>
                <a:t>面向</a:t>
              </a:r>
              <a:r>
                <a:rPr lang="en-US" altLang="zh-CN" sz="1600" b="1" dirty="0">
                  <a:latin typeface="Times New Roman" panose="02020603050405020304"/>
                </a:rPr>
                <a:t>6G</a:t>
              </a:r>
              <a:r>
                <a:rPr lang="zh-CN" altLang="en-US" sz="1600" b="1" dirty="0">
                  <a:latin typeface="Times New Roman" panose="02020603050405020304"/>
                </a:rPr>
                <a:t>沉浸式交互的</a:t>
              </a:r>
              <a:r>
                <a:rPr lang="zh-CN" altLang="en-US" sz="1600" b="1" dirty="0">
                  <a:solidFill>
                    <a:srgbClr val="C00000"/>
                  </a:solidFill>
                  <a:latin typeface="Times New Roman" panose="02020603050405020304"/>
                </a:rPr>
                <a:t>信息中心网络</a:t>
              </a:r>
              <a:r>
                <a:rPr lang="zh-CN" altLang="en-US" sz="1600" b="1" dirty="0">
                  <a:latin typeface="Times New Roman" panose="02020603050405020304"/>
                </a:rPr>
                <a:t>技术</a:t>
              </a:r>
              <a:endParaRPr lang="en-US" altLang="zh-CN" sz="1600" b="1" dirty="0">
                <a:latin typeface="Times New Roman" panose="02020603050405020304"/>
              </a:endParaRPr>
            </a:p>
            <a:p>
              <a:pPr marL="171450" indent="-171450" defTabSz="914400">
                <a:lnSpc>
                  <a:spcPct val="130000"/>
                </a:lnSpc>
                <a:buFont typeface="Arial" panose="020B0604020202020204" pitchFamily="34" charset="0"/>
                <a:buChar char="•"/>
              </a:pPr>
              <a:r>
                <a:rPr lang="zh-CN" altLang="en-US" sz="1600" b="1" dirty="0">
                  <a:latin typeface="Times New Roman" panose="02020603050405020304"/>
                </a:rPr>
                <a:t>面向</a:t>
              </a:r>
              <a:r>
                <a:rPr lang="en-US" altLang="zh-CN" sz="1600" b="1" dirty="0">
                  <a:latin typeface="Times New Roman" panose="02020603050405020304"/>
                </a:rPr>
                <a:t>6G</a:t>
              </a:r>
              <a:r>
                <a:rPr lang="zh-CN" altLang="en-US" sz="1600" b="1" dirty="0">
                  <a:latin typeface="Times New Roman" panose="02020603050405020304"/>
                </a:rPr>
                <a:t>确定性网络</a:t>
              </a:r>
              <a:r>
                <a:rPr lang="zh-CN" altLang="en-US" sz="1600" b="1" dirty="0">
                  <a:latin typeface="Times New Roman" panose="02020603050405020304"/>
                  <a:sym typeface="+mn-ea"/>
                </a:rPr>
                <a:t>的</a:t>
              </a:r>
              <a:r>
                <a:rPr lang="zh-CN" altLang="en-US" sz="1600" b="1" dirty="0">
                  <a:solidFill>
                    <a:srgbClr val="C00000"/>
                  </a:solidFill>
                  <a:latin typeface="Times New Roman" panose="02020603050405020304"/>
                  <a:sym typeface="+mn-ea"/>
                </a:rPr>
                <a:t>信息中心网络</a:t>
              </a:r>
              <a:r>
                <a:rPr lang="zh-CN" altLang="en-US" sz="1600" b="1" dirty="0">
                  <a:latin typeface="Times New Roman" panose="02020603050405020304"/>
                  <a:sym typeface="+mn-ea"/>
                </a:rPr>
                <a:t>技术</a:t>
              </a:r>
              <a:endParaRPr lang="zh-CN" altLang="en-US" sz="1600" b="1" dirty="0">
                <a:latin typeface="Times New Roman" panose="02020603050405020304"/>
              </a:endParaRPr>
            </a:p>
          </p:txBody>
        </p:sp>
        <p:sp>
          <p:nvSpPr>
            <p:cNvPr id="38" name="圆角矩形 37"/>
            <p:cNvSpPr/>
            <p:nvPr/>
          </p:nvSpPr>
          <p:spPr>
            <a:xfrm>
              <a:off x="4742020" y="771551"/>
              <a:ext cx="4182745" cy="3270602"/>
            </a:xfrm>
            <a:prstGeom prst="roundRect">
              <a:avLst>
                <a:gd name="adj" fmla="val 4051"/>
              </a:avLst>
            </a:prstGeom>
            <a:noFill/>
            <a:ln>
              <a:solidFill>
                <a:srgbClr val="0069B8"/>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6851760" y="1943920"/>
              <a:ext cx="1917726" cy="1250939"/>
            </a:xfrm>
            <a:prstGeom prst="rect">
              <a:avLst/>
            </a:prstGeom>
          </p:spPr>
        </p:pic>
        <p:sp>
          <p:nvSpPr>
            <p:cNvPr id="4" name="矩形 3"/>
            <p:cNvSpPr/>
            <p:nvPr/>
          </p:nvSpPr>
          <p:spPr>
            <a:xfrm>
              <a:off x="4898089" y="1094667"/>
              <a:ext cx="1826141" cy="584775"/>
            </a:xfrm>
            <a:prstGeom prst="rect">
              <a:avLst/>
            </a:prstGeom>
          </p:spPr>
          <p:txBody>
            <a:bodyPr wrap="none">
              <a:spAutoFit/>
            </a:bodyPr>
            <a:lstStyle/>
            <a:p>
              <a:pPr algn="ctr"/>
              <a:r>
                <a:rPr lang="en-US" altLang="zh-CN" sz="1600" b="1" dirty="0">
                  <a:latin typeface="Times New Roman" panose="02020603050405020304"/>
                  <a:ea typeface="微软雅黑" panose="020B0503020204020204" pitchFamily="34" charset="-122"/>
                </a:rPr>
                <a:t>2023</a:t>
              </a:r>
              <a:r>
                <a:rPr lang="zh-CN" altLang="en-US" sz="1600" b="1" dirty="0">
                  <a:latin typeface="Times New Roman" panose="02020603050405020304"/>
                  <a:ea typeface="微软雅黑" panose="020B0503020204020204" pitchFamily="34" charset="-122"/>
                </a:rPr>
                <a:t>年瑞士日内瓦</a:t>
              </a:r>
              <a:endParaRPr lang="en-US" altLang="zh-CN" sz="1600" b="1" dirty="0">
                <a:latin typeface="Times New Roman" panose="02020603050405020304"/>
                <a:ea typeface="微软雅黑" panose="020B0503020204020204" pitchFamily="34" charset="-122"/>
              </a:endParaRPr>
            </a:p>
            <a:p>
              <a:pPr algn="ctr"/>
              <a:r>
                <a:rPr lang="en-US" altLang="zh-CN" sz="1600" b="1" dirty="0">
                  <a:latin typeface="Times New Roman" panose="02020603050405020304"/>
                  <a:ea typeface="微软雅黑" panose="020B0503020204020204" pitchFamily="34" charset="-122"/>
                </a:rPr>
                <a:t>ITU-T SG13</a:t>
              </a:r>
              <a:r>
                <a:rPr lang="zh-CN" altLang="en-US" sz="1600" b="1" dirty="0">
                  <a:latin typeface="Times New Roman" panose="02020603050405020304"/>
                  <a:ea typeface="微软雅黑" panose="020B0503020204020204" pitchFamily="34" charset="-122"/>
                </a:rPr>
                <a:t>全会</a:t>
              </a:r>
              <a:endParaRPr lang="en-US" altLang="zh-CN" sz="1600" b="1" dirty="0">
                <a:latin typeface="Times New Roman" panose="02020603050405020304"/>
                <a:ea typeface="微软雅黑" panose="020B0503020204020204" pitchFamily="34" charset="-122"/>
              </a:endParaRPr>
            </a:p>
          </p:txBody>
        </p:sp>
      </p:grpSp>
      <p:grpSp>
        <p:nvGrpSpPr>
          <p:cNvPr id="7" name="组合 6"/>
          <p:cNvGrpSpPr/>
          <p:nvPr/>
        </p:nvGrpSpPr>
        <p:grpSpPr>
          <a:xfrm>
            <a:off x="227330" y="1236674"/>
            <a:ext cx="5057829" cy="3270602"/>
            <a:chOff x="227330" y="771551"/>
            <a:chExt cx="5057829" cy="3270602"/>
          </a:xfrm>
        </p:grpSpPr>
        <p:grpSp>
          <p:nvGrpSpPr>
            <p:cNvPr id="13" name="组合 12"/>
            <p:cNvGrpSpPr/>
            <p:nvPr/>
          </p:nvGrpSpPr>
          <p:grpSpPr>
            <a:xfrm>
              <a:off x="400708" y="860120"/>
              <a:ext cx="3674849" cy="2338692"/>
              <a:chOff x="107628" y="2030217"/>
              <a:chExt cx="3674849" cy="2338692"/>
            </a:xfrm>
          </p:grpSpPr>
          <p:pic>
            <p:nvPicPr>
              <p:cNvPr id="14" name="图片 13"/>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628" y="2030217"/>
                <a:ext cx="3674849" cy="2338692"/>
              </a:xfrm>
              <a:prstGeom prst="rect">
                <a:avLst/>
              </a:prstGeom>
              <a:noFill/>
              <a:ln>
                <a:noFill/>
              </a:ln>
            </p:spPr>
          </p:pic>
          <p:pic>
            <p:nvPicPr>
              <p:cNvPr id="15" name="图片 14"/>
              <p:cNvPicPr>
                <a:picLocks noChangeAspect="1"/>
              </p:cNvPicPr>
              <p:nvPr/>
            </p:nvPicPr>
            <p:blipFill>
              <a:blip r:embed="rId8"/>
              <a:stretch>
                <a:fillRect/>
              </a:stretch>
            </p:blipFill>
            <p:spPr>
              <a:xfrm>
                <a:off x="2185200" y="3286800"/>
                <a:ext cx="117698" cy="73379"/>
              </a:xfrm>
              <a:prstGeom prst="rect">
                <a:avLst/>
              </a:prstGeom>
            </p:spPr>
          </p:pic>
          <p:pic>
            <p:nvPicPr>
              <p:cNvPr id="16" name="图片 15"/>
              <p:cNvPicPr>
                <a:picLocks noChangeAspect="1"/>
              </p:cNvPicPr>
              <p:nvPr/>
            </p:nvPicPr>
            <p:blipFill>
              <a:blip r:embed="rId8"/>
              <a:stretch>
                <a:fillRect/>
              </a:stretch>
            </p:blipFill>
            <p:spPr>
              <a:xfrm>
                <a:off x="3135600" y="3312000"/>
                <a:ext cx="117698" cy="73379"/>
              </a:xfrm>
              <a:prstGeom prst="rect">
                <a:avLst/>
              </a:prstGeom>
            </p:spPr>
          </p:pic>
          <p:pic>
            <p:nvPicPr>
              <p:cNvPr id="17" name="图片 16"/>
              <p:cNvPicPr>
                <a:picLocks noChangeAspect="1"/>
              </p:cNvPicPr>
              <p:nvPr/>
            </p:nvPicPr>
            <p:blipFill>
              <a:blip r:embed="rId8"/>
              <a:stretch>
                <a:fillRect/>
              </a:stretch>
            </p:blipFill>
            <p:spPr>
              <a:xfrm>
                <a:off x="2143087" y="4221066"/>
                <a:ext cx="117698" cy="73379"/>
              </a:xfrm>
              <a:prstGeom prst="rect">
                <a:avLst/>
              </a:prstGeom>
            </p:spPr>
          </p:pic>
          <p:pic>
            <p:nvPicPr>
              <p:cNvPr id="18" name="图片 17"/>
              <p:cNvPicPr>
                <a:picLocks noChangeAspect="1"/>
              </p:cNvPicPr>
              <p:nvPr/>
            </p:nvPicPr>
            <p:blipFill>
              <a:blip r:embed="rId8"/>
              <a:stretch>
                <a:fillRect/>
              </a:stretch>
            </p:blipFill>
            <p:spPr>
              <a:xfrm>
                <a:off x="3518224" y="4221066"/>
                <a:ext cx="117698" cy="73379"/>
              </a:xfrm>
              <a:prstGeom prst="rect">
                <a:avLst/>
              </a:prstGeom>
            </p:spPr>
          </p:pic>
        </p:grpSp>
        <p:sp>
          <p:nvSpPr>
            <p:cNvPr id="19" name="圆角矩形 18"/>
            <p:cNvSpPr/>
            <p:nvPr/>
          </p:nvSpPr>
          <p:spPr>
            <a:xfrm>
              <a:off x="227330" y="771551"/>
              <a:ext cx="4182745" cy="3270602"/>
            </a:xfrm>
            <a:prstGeom prst="roundRect">
              <a:avLst>
                <a:gd name="adj" fmla="val 3280"/>
              </a:avLst>
            </a:prstGeom>
            <a:noFill/>
            <a:ln>
              <a:solidFill>
                <a:srgbClr val="0069B8"/>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713159" y="3228617"/>
              <a:ext cx="4572000" cy="784830"/>
            </a:xfrm>
            <a:prstGeom prst="rect">
              <a:avLst/>
            </a:prstGeom>
          </p:spPr>
          <p:txBody>
            <a:bodyPr>
              <a:spAutoFit/>
            </a:bodyPr>
            <a:lstStyle/>
            <a:p>
              <a:pPr marL="285750" indent="-285750">
                <a:buFont typeface="Arial" panose="020B0604020202020204" pitchFamily="34" charset="0"/>
                <a:buChar char="•"/>
              </a:pPr>
              <a:r>
                <a:rPr lang="zh-CN" altLang="en-US" b="1" dirty="0"/>
                <a:t> 不唯</a:t>
              </a:r>
              <a:r>
                <a:rPr lang="en-US" altLang="zh-CN" b="1" dirty="0"/>
                <a:t>IP</a:t>
              </a:r>
              <a:r>
                <a:rPr lang="zh-CN" altLang="en-US" b="1" dirty="0"/>
                <a:t>地址作为网络传输标识</a:t>
              </a:r>
              <a:endParaRPr lang="en-US" altLang="zh-CN" b="1" dirty="0"/>
            </a:p>
            <a:p>
              <a:pPr marL="285750" indent="-285750">
                <a:buFont typeface="Arial" panose="020B0604020202020204" pitchFamily="34" charset="0"/>
                <a:buChar char="•"/>
              </a:pPr>
              <a:r>
                <a:rPr lang="zh-CN" altLang="en-US" b="1" dirty="0"/>
                <a:t> 以</a:t>
              </a:r>
              <a:r>
                <a:rPr lang="zh-CN" altLang="en-US" b="1" dirty="0">
                  <a:solidFill>
                    <a:srgbClr val="C00000"/>
                  </a:solidFill>
                </a:rPr>
                <a:t>信息内容</a:t>
              </a:r>
              <a:r>
                <a:rPr lang="zh-CN" altLang="en-US" b="1" dirty="0"/>
                <a:t>作为网络传输标识</a:t>
              </a:r>
              <a:endParaRPr lang="en-US" altLang="zh-CN" b="1" dirty="0"/>
            </a:p>
            <a:p>
              <a:pPr marL="285750" indent="-285750">
                <a:buFont typeface="Arial" panose="020B0604020202020204" pitchFamily="34" charset="0"/>
                <a:buChar char="•"/>
              </a:pPr>
              <a:r>
                <a:rPr lang="zh-CN" altLang="en-US" b="1" dirty="0"/>
                <a:t> 请求内容不必追溯内容源地址</a:t>
              </a:r>
              <a:endParaRPr lang="en-US" altLang="zh-CN" b="1" dirty="0"/>
            </a:p>
          </p:txBody>
        </p:sp>
      </p:grpSp>
      <p:sp>
        <p:nvSpPr>
          <p:cNvPr id="24" name="矩形 23"/>
          <p:cNvSpPr/>
          <p:nvPr/>
        </p:nvSpPr>
        <p:spPr>
          <a:xfrm>
            <a:off x="4764611" y="853937"/>
            <a:ext cx="3974465" cy="273050"/>
          </a:xfrm>
          <a:prstGeom prst="rect">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dirty="0">
                <a:latin typeface="Arial" panose="020B0604020202020204" pitchFamily="34" charset="0"/>
                <a:cs typeface="Arial" panose="020B0604020202020204" pitchFamily="34" charset="0"/>
              </a:rPr>
              <a:t>高研院牵头</a:t>
            </a:r>
            <a:r>
              <a:rPr lang="en-US" altLang="zh-CN" sz="1400" b="1" dirty="0">
                <a:latin typeface="Arial" panose="020B0604020202020204" pitchFamily="34" charset="0"/>
                <a:cs typeface="Arial" panose="020B0604020202020204" pitchFamily="34" charset="0"/>
              </a:rPr>
              <a:t>2</a:t>
            </a:r>
            <a:r>
              <a:rPr lang="zh-CN" altLang="en-US" sz="1400" b="1" dirty="0">
                <a:latin typeface="Arial" panose="020B0604020202020204" pitchFamily="34" charset="0"/>
                <a:cs typeface="Arial" panose="020B0604020202020204" pitchFamily="34" charset="0"/>
              </a:rPr>
              <a:t>项国际标准在</a:t>
            </a:r>
            <a:r>
              <a:rPr lang="en-US" altLang="zh-CN" sz="1400" b="1" dirty="0">
                <a:latin typeface="Arial" panose="020B0604020202020204" pitchFamily="34" charset="0"/>
                <a:cs typeface="Arial" panose="020B0604020202020204" pitchFamily="34" charset="0"/>
              </a:rPr>
              <a:t>ITU-T</a:t>
            </a:r>
            <a:r>
              <a:rPr lang="zh-CN" altLang="en-US" sz="1400" b="1" dirty="0">
                <a:latin typeface="Arial" panose="020B0604020202020204" pitchFamily="34" charset="0"/>
                <a:cs typeface="Arial" panose="020B0604020202020204" pitchFamily="34" charset="0"/>
              </a:rPr>
              <a:t>成功立项</a:t>
            </a:r>
          </a:p>
        </p:txBody>
      </p:sp>
      <p:sp>
        <p:nvSpPr>
          <p:cNvPr id="25" name="矩形 24"/>
          <p:cNvSpPr/>
          <p:nvPr/>
        </p:nvSpPr>
        <p:spPr>
          <a:xfrm>
            <a:off x="294774" y="853937"/>
            <a:ext cx="4047855" cy="273050"/>
          </a:xfrm>
          <a:prstGeom prst="rect">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dirty="0">
                <a:latin typeface="Arial" panose="020B0604020202020204" pitchFamily="34" charset="0"/>
                <a:cs typeface="Arial" panose="020B0604020202020204" pitchFamily="34" charset="0"/>
              </a:rPr>
              <a:t>内容与</a:t>
            </a:r>
            <a:r>
              <a:rPr lang="en-US" altLang="zh-CN" sz="1400" b="1" dirty="0">
                <a:latin typeface="Arial" panose="020B0604020202020204" pitchFamily="34" charset="0"/>
                <a:cs typeface="Arial" panose="020B0604020202020204" pitchFamily="34" charset="0"/>
              </a:rPr>
              <a:t>IP</a:t>
            </a:r>
            <a:r>
              <a:rPr lang="zh-CN" altLang="en-US" sz="1400" b="1" dirty="0">
                <a:latin typeface="Arial" panose="020B0604020202020204" pitchFamily="34" charset="0"/>
                <a:cs typeface="Arial" panose="020B0604020202020204" pitchFamily="34" charset="0"/>
              </a:rPr>
              <a:t>地址分离的特点尤其适合分布式学习</a:t>
            </a:r>
          </a:p>
        </p:txBody>
      </p:sp>
    </p:spTree>
    <p:extLst>
      <p:ext uri="{BB962C8B-B14F-4D97-AF65-F5344CB8AC3E}">
        <p14:creationId xmlns:p14="http://schemas.microsoft.com/office/powerpoint/2010/main" val="2942580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flipH="1">
            <a:off x="594" y="1761374"/>
            <a:ext cx="1619077" cy="1573825"/>
            <a:chOff x="9658590" y="2383972"/>
            <a:chExt cx="2533411" cy="2008176"/>
          </a:xfrm>
          <a:gradFill>
            <a:gsLst>
              <a:gs pos="0">
                <a:srgbClr val="E30613"/>
              </a:gs>
              <a:gs pos="100000">
                <a:srgbClr val="81040B"/>
              </a:gs>
            </a:gsLst>
            <a:lin ang="5400000" scaled="1"/>
          </a:gradFill>
        </p:grpSpPr>
        <p:sp>
          <p:nvSpPr>
            <p:cNvPr id="47"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8" name="椭圆 47"/>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49" name="椭圆 48"/>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0" name="椭圆 49"/>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1" name="椭圆 50"/>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2"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3" name="椭圆 52"/>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4" name="椭圆 53"/>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5" name="椭圆 54"/>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6" name="椭圆 55"/>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7"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8" name="椭圆 57"/>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59" name="椭圆 58"/>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0" name="椭圆 59"/>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sp>
          <p:nvSpPr>
            <p:cNvPr id="61" name="椭圆 60"/>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grpSp>
        <p:nvGrpSpPr>
          <p:cNvPr id="129" name="组合 128"/>
          <p:cNvGrpSpPr/>
          <p:nvPr/>
        </p:nvGrpSpPr>
        <p:grpSpPr>
          <a:xfrm>
            <a:off x="1691680" y="1563638"/>
            <a:ext cx="2004521" cy="2004521"/>
            <a:chOff x="3418268" y="2079703"/>
            <a:chExt cx="2673043" cy="2673043"/>
          </a:xfrm>
        </p:grpSpPr>
        <p:sp>
          <p:nvSpPr>
            <p:cNvPr id="130" name="椭圆 129"/>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grpSp>
          <p:nvGrpSpPr>
            <p:cNvPr id="131" name="组合 130"/>
            <p:cNvGrpSpPr/>
            <p:nvPr/>
          </p:nvGrpSpPr>
          <p:grpSpPr>
            <a:xfrm>
              <a:off x="3681451" y="2319196"/>
              <a:ext cx="2174905" cy="2174905"/>
              <a:chOff x="3739822" y="2440887"/>
              <a:chExt cx="1970936" cy="1970936"/>
            </a:xfrm>
          </p:grpSpPr>
          <p:sp>
            <p:nvSpPr>
              <p:cNvPr id="133"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34" name="椭圆 133"/>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32" name="文本框 20"/>
            <p:cNvSpPr>
              <a:spLocks noChangeArrowheads="1"/>
            </p:cNvSpPr>
            <p:nvPr/>
          </p:nvSpPr>
          <p:spPr bwMode="auto">
            <a:xfrm>
              <a:off x="3910914" y="2946233"/>
              <a:ext cx="1632586" cy="8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3600" b="1" dirty="0">
                  <a:solidFill>
                    <a:srgbClr val="F8F8F8"/>
                  </a:solidFill>
                  <a:latin typeface="Arial" panose="020B0604020202020204" pitchFamily="34" charset="0"/>
                  <a:ea typeface="微软雅黑" panose="020B0503020204020204" pitchFamily="34" charset="-122"/>
                  <a:sym typeface="微软雅黑" panose="020B0503020204020204" pitchFamily="34" charset="-122"/>
                </a:rPr>
                <a:t>目 录</a:t>
              </a:r>
            </a:p>
          </p:txBody>
        </p:sp>
      </p:grpSp>
      <p:grpSp>
        <p:nvGrpSpPr>
          <p:cNvPr id="4" name="组合 3"/>
          <p:cNvGrpSpPr/>
          <p:nvPr/>
        </p:nvGrpSpPr>
        <p:grpSpPr>
          <a:xfrm>
            <a:off x="4197987" y="796262"/>
            <a:ext cx="4421885" cy="624456"/>
            <a:chOff x="4197987" y="843558"/>
            <a:chExt cx="4421885" cy="624456"/>
          </a:xfrm>
        </p:grpSpPr>
        <p:grpSp>
          <p:nvGrpSpPr>
            <p:cNvPr id="3" name="组合 2"/>
            <p:cNvGrpSpPr/>
            <p:nvPr/>
          </p:nvGrpSpPr>
          <p:grpSpPr>
            <a:xfrm>
              <a:off x="4197987" y="843558"/>
              <a:ext cx="605833" cy="624456"/>
              <a:chOff x="4212212" y="195486"/>
              <a:chExt cx="605833" cy="624456"/>
            </a:xfrm>
          </p:grpSpPr>
          <p:grpSp>
            <p:nvGrpSpPr>
              <p:cNvPr id="67" name="组合 66"/>
              <p:cNvGrpSpPr/>
              <p:nvPr/>
            </p:nvGrpSpPr>
            <p:grpSpPr>
              <a:xfrm>
                <a:off x="4212212" y="195486"/>
                <a:ext cx="605833" cy="624456"/>
                <a:chOff x="6585478" y="1661232"/>
                <a:chExt cx="928740" cy="928740"/>
              </a:xfrm>
            </p:grpSpPr>
            <p:sp>
              <p:nvSpPr>
                <p:cNvPr id="69" name="椭圆 68"/>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0"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1" name="椭圆 70"/>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2" name="文本框 1"/>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1</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5236592" y="896402"/>
              <a:ext cx="3383280" cy="52197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背景意义与战略需求</a:t>
              </a:r>
            </a:p>
          </p:txBody>
        </p:sp>
      </p:grpSp>
      <p:grpSp>
        <p:nvGrpSpPr>
          <p:cNvPr id="5" name="组合 4"/>
          <p:cNvGrpSpPr/>
          <p:nvPr/>
        </p:nvGrpSpPr>
        <p:grpSpPr>
          <a:xfrm>
            <a:off x="4197987" y="1642333"/>
            <a:ext cx="4421885" cy="624205"/>
            <a:chOff x="4197987" y="1690223"/>
            <a:chExt cx="4421885" cy="624456"/>
          </a:xfrm>
        </p:grpSpPr>
        <p:sp>
          <p:nvSpPr>
            <p:cNvPr id="62" name="文本框 61"/>
            <p:cNvSpPr txBox="1"/>
            <p:nvPr/>
          </p:nvSpPr>
          <p:spPr>
            <a:xfrm>
              <a:off x="5236592" y="1743234"/>
              <a:ext cx="3383280" cy="522180"/>
            </a:xfrm>
            <a:prstGeom prst="rect">
              <a:avLst/>
            </a:prstGeom>
            <a:noFill/>
          </p:spPr>
          <p:txBody>
            <a:bodyPr wrap="none" rtlCol="0">
              <a:spAutoFit/>
            </a:bodyPr>
            <a:lstStyle>
              <a:defPPr>
                <a:defRPr lang="zh-CN"/>
              </a:defPPr>
              <a:lvl1pPr algn="ctr" defTabSz="685800">
                <a:defRPr sz="2800" b="1">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solidFill>
                  <a:latin typeface="Arial" panose="020B0604020202020204" pitchFamily="34" charset="0"/>
                </a:rPr>
                <a:t>研究内容与技术路线</a:t>
              </a:r>
            </a:p>
          </p:txBody>
        </p:sp>
        <p:grpSp>
          <p:nvGrpSpPr>
            <p:cNvPr id="95" name="组合 94"/>
            <p:cNvGrpSpPr/>
            <p:nvPr/>
          </p:nvGrpSpPr>
          <p:grpSpPr>
            <a:xfrm>
              <a:off x="4197987" y="1690223"/>
              <a:ext cx="605833" cy="624456"/>
              <a:chOff x="4212212" y="195486"/>
              <a:chExt cx="605833" cy="624456"/>
            </a:xfrm>
          </p:grpSpPr>
          <p:grpSp>
            <p:nvGrpSpPr>
              <p:cNvPr id="96" name="组合 95"/>
              <p:cNvGrpSpPr/>
              <p:nvPr/>
            </p:nvGrpSpPr>
            <p:grpSpPr>
              <a:xfrm>
                <a:off x="4212212" y="195486"/>
                <a:ext cx="605833" cy="624456"/>
                <a:chOff x="6585478" y="1661232"/>
                <a:chExt cx="928740" cy="928740"/>
              </a:xfrm>
            </p:grpSpPr>
            <p:sp>
              <p:nvSpPr>
                <p:cNvPr id="98" name="椭圆 9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9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0" name="椭圆 9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97" name="文本框 96"/>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2</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97987" y="2488153"/>
            <a:ext cx="4421885" cy="624205"/>
            <a:chOff x="4197987" y="2536888"/>
            <a:chExt cx="4421885" cy="624456"/>
          </a:xfrm>
        </p:grpSpPr>
        <p:sp>
          <p:nvSpPr>
            <p:cNvPr id="63" name="文本框 62"/>
            <p:cNvSpPr txBox="1"/>
            <p:nvPr/>
          </p:nvSpPr>
          <p:spPr>
            <a:xfrm>
              <a:off x="5236592" y="2586629"/>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rPr>
                <a:t>任务分工与进度安排</a:t>
              </a:r>
            </a:p>
          </p:txBody>
        </p:sp>
        <p:grpSp>
          <p:nvGrpSpPr>
            <p:cNvPr id="101" name="组合 100"/>
            <p:cNvGrpSpPr/>
            <p:nvPr/>
          </p:nvGrpSpPr>
          <p:grpSpPr>
            <a:xfrm>
              <a:off x="4197987" y="2536888"/>
              <a:ext cx="605833" cy="624456"/>
              <a:chOff x="4212212" y="195486"/>
              <a:chExt cx="605833" cy="624456"/>
            </a:xfrm>
          </p:grpSpPr>
          <p:grpSp>
            <p:nvGrpSpPr>
              <p:cNvPr id="102" name="组合 101"/>
              <p:cNvGrpSpPr/>
              <p:nvPr/>
            </p:nvGrpSpPr>
            <p:grpSpPr>
              <a:xfrm>
                <a:off x="4212212" y="195486"/>
                <a:ext cx="605833" cy="624456"/>
                <a:chOff x="6585478" y="1661232"/>
                <a:chExt cx="928740" cy="928740"/>
              </a:xfrm>
            </p:grpSpPr>
            <p:sp>
              <p:nvSpPr>
                <p:cNvPr id="104" name="椭圆 10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5"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06" name="椭圆 10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3" name="文本框 102"/>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4197987" y="3333973"/>
            <a:ext cx="4421885" cy="624205"/>
            <a:chOff x="4197987" y="3383553"/>
            <a:chExt cx="4421885" cy="624456"/>
          </a:xfrm>
        </p:grpSpPr>
        <p:sp>
          <p:nvSpPr>
            <p:cNvPr id="64" name="文本框 63"/>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研发团队与工作基础</a:t>
              </a:r>
            </a:p>
          </p:txBody>
        </p:sp>
        <p:grpSp>
          <p:nvGrpSpPr>
            <p:cNvPr id="107" name="组合 106"/>
            <p:cNvGrpSpPr/>
            <p:nvPr/>
          </p:nvGrpSpPr>
          <p:grpSpPr>
            <a:xfrm>
              <a:off x="4197987" y="3383553"/>
              <a:ext cx="605833" cy="624456"/>
              <a:chOff x="4212212" y="195486"/>
              <a:chExt cx="605833" cy="624456"/>
            </a:xfrm>
          </p:grpSpPr>
          <p:grpSp>
            <p:nvGrpSpPr>
              <p:cNvPr id="108" name="组合 107"/>
              <p:cNvGrpSpPr/>
              <p:nvPr/>
            </p:nvGrpSpPr>
            <p:grpSpPr>
              <a:xfrm>
                <a:off x="4212212" y="195486"/>
                <a:ext cx="605833" cy="624456"/>
                <a:chOff x="6585478" y="1661232"/>
                <a:chExt cx="928740" cy="928740"/>
              </a:xfrm>
            </p:grpSpPr>
            <p:sp>
              <p:nvSpPr>
                <p:cNvPr id="110" name="椭圆 10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1"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112" name="椭圆 11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109" name="文本框 108"/>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4</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66" name="组合 65"/>
          <p:cNvGrpSpPr/>
          <p:nvPr/>
        </p:nvGrpSpPr>
        <p:grpSpPr>
          <a:xfrm>
            <a:off x="4197987" y="4179793"/>
            <a:ext cx="4421885" cy="624205"/>
            <a:chOff x="4197987" y="3383553"/>
            <a:chExt cx="4421885" cy="624456"/>
          </a:xfrm>
        </p:grpSpPr>
        <p:sp>
          <p:nvSpPr>
            <p:cNvPr id="68" name="文本框 67"/>
            <p:cNvSpPr txBox="1"/>
            <p:nvPr/>
          </p:nvSpPr>
          <p:spPr>
            <a:xfrm>
              <a:off x="5236592" y="3432675"/>
              <a:ext cx="3383280" cy="522180"/>
            </a:xfrm>
            <a:prstGeom prst="rect">
              <a:avLst/>
            </a:prstGeom>
            <a:noFill/>
          </p:spPr>
          <p:txBody>
            <a:bodyPr wrap="none" rtlCol="0">
              <a:spAutoFit/>
            </a:bodyPr>
            <a:lstStyle/>
            <a:p>
              <a:pPr algn="ctr" defTabSz="685800"/>
              <a:r>
                <a:rPr lang="zh-CN" altLang="en-US" sz="2800" b="1" dirty="0">
                  <a:solidFill>
                    <a:schemeClr val="bg1">
                      <a:lumMod val="85000"/>
                    </a:schemeClr>
                  </a:solidFill>
                  <a:latin typeface="Arial" panose="020B0604020202020204" pitchFamily="34" charset="0"/>
                  <a:ea typeface="微软雅黑" panose="020B0503020204020204" pitchFamily="34" charset="-122"/>
                  <a:sym typeface="+mn-ea"/>
                </a:rPr>
                <a:t>预期成果与风险分析</a:t>
              </a:r>
            </a:p>
          </p:txBody>
        </p:sp>
        <p:grpSp>
          <p:nvGrpSpPr>
            <p:cNvPr id="72" name="组合 71"/>
            <p:cNvGrpSpPr/>
            <p:nvPr/>
          </p:nvGrpSpPr>
          <p:grpSpPr>
            <a:xfrm>
              <a:off x="4197987" y="3383553"/>
              <a:ext cx="605833" cy="624456"/>
              <a:chOff x="4212212" y="195486"/>
              <a:chExt cx="605833" cy="624456"/>
            </a:xfrm>
          </p:grpSpPr>
          <p:grpSp>
            <p:nvGrpSpPr>
              <p:cNvPr id="73" name="组合 72"/>
              <p:cNvGrpSpPr/>
              <p:nvPr/>
            </p:nvGrpSpPr>
            <p:grpSpPr>
              <a:xfrm>
                <a:off x="4212212" y="195486"/>
                <a:ext cx="605833" cy="624456"/>
                <a:chOff x="6585478" y="1661232"/>
                <a:chExt cx="928740" cy="928740"/>
              </a:xfrm>
            </p:grpSpPr>
            <p:sp>
              <p:nvSpPr>
                <p:cNvPr id="75" name="椭圆 74"/>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6"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a typeface="微软雅黑" panose="020B0503020204020204" pitchFamily="34" charset="-122"/>
                  </a:endParaRPr>
                </a:p>
              </p:txBody>
            </p:sp>
            <p:sp>
              <p:nvSpPr>
                <p:cNvPr id="77" name="椭圆 76"/>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a typeface="微软雅黑" panose="020B0503020204020204" pitchFamily="34" charset="-122"/>
                  </a:endParaRPr>
                </a:p>
              </p:txBody>
            </p:sp>
          </p:grpSp>
          <p:sp>
            <p:nvSpPr>
              <p:cNvPr id="74" name="文本框 73"/>
              <p:cNvSpPr txBox="1"/>
              <p:nvPr/>
            </p:nvSpPr>
            <p:spPr>
              <a:xfrm>
                <a:off x="4439149" y="340295"/>
                <a:ext cx="216024" cy="323165"/>
              </a:xfrm>
              <a:prstGeom prst="rect">
                <a:avLst/>
              </a:prstGeom>
              <a:noFill/>
            </p:spPr>
            <p:txBody>
              <a:bodyPr wrap="square" lIns="0" tIns="0" rIns="0" bIns="0" rtlCol="0">
                <a:spAutoFit/>
              </a:bodyPr>
              <a:lstStyle/>
              <a:p>
                <a:pPr defTabSz="685800"/>
                <a:r>
                  <a:rPr lang="en-US" altLang="zh-CN" sz="2100" b="1" dirty="0">
                    <a:solidFill>
                      <a:prstClr val="white"/>
                    </a:solidFill>
                    <a:latin typeface="微软雅黑" panose="020B0503020204020204" pitchFamily="34" charset="-122"/>
                    <a:ea typeface="微软雅黑" panose="020B0503020204020204" pitchFamily="34" charset="-122"/>
                  </a:rPr>
                  <a:t>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107504" y="1"/>
            <a:ext cx="9036496" cy="648000"/>
            <a:chOff x="107504" y="1"/>
            <a:chExt cx="4895528" cy="648000"/>
          </a:xfrm>
        </p:grpSpPr>
        <p:sp>
          <p:nvSpPr>
            <p:cNvPr id="88" name="文本框 87"/>
            <p:cNvSpPr txBox="1"/>
            <p:nvPr/>
          </p:nvSpPr>
          <p:spPr>
            <a:xfrm>
              <a:off x="302556" y="1"/>
              <a:ext cx="4700476" cy="648000"/>
            </a:xfrm>
            <a:prstGeom prst="rect">
              <a:avLst/>
            </a:prstGeom>
            <a:solidFill>
              <a:srgbClr val="0069B8"/>
            </a:solidFill>
          </p:spPr>
          <p:txBody>
            <a:bodyPr wrap="square" rtlCol="0">
              <a:spAutoFit/>
            </a:bodyPr>
            <a:lstStyle/>
            <a:p>
              <a:endParaRPr lang="zh-CN" altLang="en-US" sz="1500" dirty="0"/>
            </a:p>
          </p:txBody>
        </p:sp>
        <p:sp>
          <p:nvSpPr>
            <p:cNvPr id="89" name="Text Box 18"/>
            <p:cNvSpPr txBox="1">
              <a:spLocks noChangeArrowheads="1"/>
            </p:cNvSpPr>
            <p:nvPr/>
          </p:nvSpPr>
          <p:spPr bwMode="gray">
            <a:xfrm>
              <a:off x="107504" y="51470"/>
              <a:ext cx="489552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800" b="1" dirty="0">
                  <a:solidFill>
                    <a:schemeClr val="bg1"/>
                  </a:solidFill>
                  <a:ea typeface="微软雅黑" panose="020B0503020204020204" pitchFamily="34" charset="-122"/>
                </a:rPr>
                <a:t>汇报大纲</a:t>
              </a:r>
            </a:p>
          </p:txBody>
        </p:sp>
      </p:grpSp>
    </p:spTree>
  </p:cSld>
  <p:clrMapOvr>
    <a:masterClrMapping/>
  </p:clrMapOvr>
  <mc:AlternateContent xmlns:mc="http://schemas.openxmlformats.org/markup-compatibility/2006" xmlns:p14="http://schemas.microsoft.com/office/powerpoint/2010/main">
    <mc:Choice Requires="p14">
      <p:transition p14:dur="10" advTm="2506"/>
    </mc:Choice>
    <mc:Fallback xmlns="">
      <p:transition advTm="250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ljYzUzMWQ4OWI0YzBkYjYzMDRhZTY5ZjZkYmFmYTgifQ=="/>
  <p:tag name="RESOURCE_RECORD_KEY" val="{&quot;29&quot;:[50000049]}"/>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5226509186352,&quot;left&quot;:21.15,&quot;top&quot;:103.7273490813648,&quot;width&quot;:927.5634908136483}"/>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5226509186352,&quot;left&quot;:21.15,&quot;top&quot;:103.7273490813648,&quot;width&quot;:927.5634908136483}"/>
</p:tagLst>
</file>

<file path=ppt/tags/tag22.xml><?xml version="1.0" encoding="utf-8"?>
<p:tagLst xmlns:a="http://schemas.openxmlformats.org/drawingml/2006/main" xmlns:r="http://schemas.openxmlformats.org/officeDocument/2006/relationships" xmlns:p="http://schemas.openxmlformats.org/presentationml/2006/main">
  <p:tag name="TABLE_ENDDRAG_ORIGIN_RECT" val="633*48"/>
  <p:tag name="TABLE_ENDDRAG_RECT" val="47*60*633*48"/>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fb0e0eef-a358-4ce4-833e-8e8cfd929d18}"/>
  <p:tag name="TABLE_ENDDRAG_ORIGIN_RECT" val="696*265"/>
  <p:tag name="TABLE_ENDDRAG_RECT" val="12*180*696*265"/>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fb0e0eef-a358-4ce4-833e-8e8cfd929d18}"/>
  <p:tag name="TABLE_ENDDRAG_ORIGIN_RECT" val="696*265"/>
  <p:tag name="TABLE_ENDDRAG_RECT" val="12*180*696*265"/>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fb0e0eef-a358-4ce4-833e-8e8cfd929d18}"/>
  <p:tag name="TABLE_ENDDRAG_ORIGIN_RECT" val="696*265"/>
  <p:tag name="TABLE_ENDDRAG_RECT" val="12*180*696*26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20.16314960629927,&quot;left&quot;:25.089291338582676,&quot;top&quot;:97.67811023622048,&quot;width&quot;:913.4096062992127}"/>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TABLE_ENDDRAG_ORIGIN_RECT" val="670*61"/>
  <p:tag name="TABLE_ENDDRAG_RECT" val="25*67*670*6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2747df8-fb3e-4bdc-afdc-74bd35a0376f}"/>
  <p:tag name="TABLE_ENDDRAG_ORIGIN_RECT" val="632*284"/>
  <p:tag name="TABLE_ENDDRAG_RECT" val="51*72*632*2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85.5226509186352,&quot;left&quot;:21.15,&quot;top&quot;:103.7273490813648,&quot;width&quot;:927.5634908136483}"/>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ico​">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6350" cap="flat" cmpd="sng" algn="ctr">
          <a:solidFill>
            <a:srgbClr val="5B9BD5"/>
          </a:solidFill>
          <a:prstDash val="solid"/>
          <a:miter lim="800000"/>
        </a:ln>
      </a:spPr>
      <a:body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1000</TotalTime>
  <Words>4302</Words>
  <Application>Microsoft Office PowerPoint</Application>
  <PresentationFormat>全屏显示(16:9)</PresentationFormat>
  <Paragraphs>637</Paragraphs>
  <Slides>32</Slides>
  <Notes>32</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32</vt:i4>
      </vt:variant>
    </vt:vector>
  </HeadingPairs>
  <TitlesOfParts>
    <vt:vector size="46" baseType="lpstr">
      <vt:lpstr>黑体</vt:lpstr>
      <vt:lpstr>楷体</vt:lpstr>
      <vt:lpstr>宋体</vt:lpstr>
      <vt:lpstr>微软雅黑</vt:lpstr>
      <vt:lpstr>Arial</vt:lpstr>
      <vt:lpstr>Calibri</vt:lpstr>
      <vt:lpstr>Cambria</vt:lpstr>
      <vt:lpstr>Palatino Linotype</vt:lpstr>
      <vt:lpstr>Times New Roman</vt:lpstr>
      <vt:lpstr>Wingdings</vt:lpstr>
      <vt:lpstr>自定义设计方案</vt:lpstr>
      <vt:lpstr>1_自定义设计方案</vt:lpstr>
      <vt:lpstr>2_自定义设计方案</vt:lpstr>
      <vt:lpstr>1_wico​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8613918770636</dc:creator>
  <cp:lastModifiedBy>凯</cp:lastModifiedBy>
  <cp:revision>4537</cp:revision>
  <dcterms:created xsi:type="dcterms:W3CDTF">2019-05-27T08:30:00Z</dcterms:created>
  <dcterms:modified xsi:type="dcterms:W3CDTF">2025-07-09T10:45:27Z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0754371AAC9446C2B6458F6380AF5552_13</vt:lpwstr>
  </property>
</Properties>
</file>